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56" r:id="rId4"/>
    <p:sldId id="530" r:id="rId5"/>
    <p:sldId id="531" r:id="rId7"/>
    <p:sldId id="536" r:id="rId8"/>
    <p:sldId id="538" r:id="rId9"/>
    <p:sldId id="539" r:id="rId10"/>
    <p:sldId id="540" r:id="rId11"/>
    <p:sldId id="541" r:id="rId12"/>
    <p:sldId id="542" r:id="rId13"/>
    <p:sldId id="543" r:id="rId14"/>
    <p:sldId id="500" r:id="rId15"/>
    <p:sldId id="501" r:id="rId16"/>
    <p:sldId id="502" r:id="rId17"/>
    <p:sldId id="516" r:id="rId18"/>
    <p:sldId id="517" r:id="rId19"/>
    <p:sldId id="508" r:id="rId20"/>
    <p:sldId id="509" r:id="rId21"/>
    <p:sldId id="510" r:id="rId22"/>
    <p:sldId id="518" r:id="rId23"/>
    <p:sldId id="527" r:id="rId24"/>
    <p:sldId id="528" r:id="rId25"/>
    <p:sldId id="529" r:id="rId26"/>
    <p:sldId id="573" r:id="rId27"/>
    <p:sldId id="562" r:id="rId28"/>
    <p:sldId id="574" r:id="rId29"/>
    <p:sldId id="572" r:id="rId30"/>
    <p:sldId id="571" r:id="rId31"/>
    <p:sldId id="566" r:id="rId32"/>
    <p:sldId id="565" r:id="rId33"/>
    <p:sldId id="588" r:id="rId34"/>
    <p:sldId id="590" r:id="rId35"/>
    <p:sldId id="591" r:id="rId36"/>
    <p:sldId id="592" r:id="rId37"/>
    <p:sldId id="593" r:id="rId38"/>
    <p:sldId id="568" r:id="rId39"/>
    <p:sldId id="567" r:id="rId40"/>
    <p:sldId id="609" r:id="rId41"/>
    <p:sldId id="602" r:id="rId42"/>
    <p:sldId id="612" r:id="rId43"/>
    <p:sldId id="610" r:id="rId44"/>
    <p:sldId id="611" r:id="rId45"/>
    <p:sldId id="613" r:id="rId46"/>
    <p:sldId id="614" r:id="rId47"/>
    <p:sldId id="615" r:id="rId48"/>
    <p:sldId id="616" r:id="rId49"/>
    <p:sldId id="625" r:id="rId50"/>
    <p:sldId id="626" r:id="rId51"/>
    <p:sldId id="627" r:id="rId52"/>
    <p:sldId id="628" r:id="rId53"/>
    <p:sldId id="629" r:id="rId54"/>
    <p:sldId id="630" r:id="rId55"/>
    <p:sldId id="638" r:id="rId56"/>
    <p:sldId id="639" r:id="rId57"/>
    <p:sldId id="640" r:id="rId58"/>
    <p:sldId id="631" r:id="rId59"/>
    <p:sldId id="650" r:id="rId60"/>
    <p:sldId id="651" r:id="rId61"/>
    <p:sldId id="654" r:id="rId62"/>
    <p:sldId id="652" r:id="rId63"/>
    <p:sldId id="653" r:id="rId64"/>
    <p:sldId id="641" r:id="rId65"/>
    <p:sldId id="642" r:id="rId66"/>
    <p:sldId id="377" r:id="rId67"/>
    <p:sldId id="464" r:id="rId68"/>
    <p:sldId id="465" r:id="rId69"/>
    <p:sldId id="490" r:id="rId70"/>
    <p:sldId id="537" r:id="rId71"/>
    <p:sldId id="515" r:id="rId72"/>
  </p:sldIdLst>
  <p:sldSz cx="10080625" cy="5670550"/>
  <p:notesSz cx="7559675" cy="106914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9F"/>
    <a:srgbClr val="A56500"/>
    <a:srgbClr val="A43C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4"/>
    <p:restoredTop sz="94703"/>
  </p:normalViewPr>
  <p:slideViewPr>
    <p:cSldViewPr snapToGrid="0">
      <p:cViewPr varScale="1">
        <p:scale>
          <a:sx n="140" d="100"/>
          <a:sy n="140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747F6-A844-4E8F-A0A0-423B86FE2B2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BE1D93E0-1064-4E35-84F1-274817A8FA1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start data taking</a:t>
          </a:r>
          <a:endParaRPr lang="en-US"/>
        </a:p>
      </dgm:t>
    </dgm:pt>
    <dgm:pt modelId="{B76F6F1F-7313-47A5-BC2E-994D915C21FA}" cxnId="{EA76ED3D-55FE-4F01-BACA-2043179FA5C6}" type="parTrans">
      <dgm:prSet/>
      <dgm:spPr/>
      <dgm:t>
        <a:bodyPr/>
        <a:p>
          <a:endParaRPr lang="en-US"/>
        </a:p>
      </dgm:t>
    </dgm:pt>
    <dgm:pt modelId="{485E5104-1EB8-413E-A70E-ADACDF839B14}" cxnId="{EA76ED3D-55FE-4F01-BACA-2043179FA5C6}" type="sibTrans">
      <dgm:prSet/>
      <dgm:spPr/>
      <dgm:t>
        <a:bodyPr/>
        <a:p>
          <a:endParaRPr lang="en-US"/>
        </a:p>
      </dgm:t>
    </dgm:pt>
    <dgm:pt modelId="{C850D67D-D455-40F2-BF40-958244ECBECF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stop data taking</a:t>
          </a:r>
          <a:r>
            <a:rPr lang="en-US"/>
            <a:t/>
          </a:r>
          <a:endParaRPr lang="en-US"/>
        </a:p>
      </dgm:t>
    </dgm:pt>
    <dgm:pt modelId="{815BEECE-237C-451B-AD1A-99AD91077DC5}" cxnId="{5B2BE72B-9F84-4C12-9E45-41218FA2CBBB}" type="parTrans">
      <dgm:prSet/>
      <dgm:spPr/>
      <dgm:t>
        <a:bodyPr/>
        <a:p>
          <a:endParaRPr lang="en-US"/>
        </a:p>
      </dgm:t>
    </dgm:pt>
    <dgm:pt modelId="{440047A4-99C5-4142-9A9A-791B1494D18D}" cxnId="{5B2BE72B-9F84-4C12-9E45-41218FA2CBBB}" type="sibTrans">
      <dgm:prSet/>
      <dgm:spPr/>
      <dgm:t>
        <a:bodyPr/>
        <a:p>
          <a:endParaRPr lang="en-US"/>
        </a:p>
      </dgm:t>
    </dgm:pt>
    <dgm:pt modelId="{B8C84936-1FF8-491C-957F-E93A0D56BE72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heat the coldbox</a:t>
          </a:r>
          <a:r>
            <a:rPr lang="en-US"/>
            <a:t/>
          </a:r>
          <a:endParaRPr lang="en-US"/>
        </a:p>
      </dgm:t>
    </dgm:pt>
    <dgm:pt modelId="{0A3DB1B2-EEAB-46E8-83B7-3C75439F76AD}" cxnId="{8FDDB283-0109-4B55-ABC9-FA48C679907B}" type="parTrans">
      <dgm:prSet/>
      <dgm:spPr/>
      <dgm:t>
        <a:bodyPr/>
        <a:p>
          <a:endParaRPr lang="en-US"/>
        </a:p>
      </dgm:t>
    </dgm:pt>
    <dgm:pt modelId="{1D27C24F-A927-4600-8878-8630ECEBD341}" cxnId="{8FDDB283-0109-4B55-ABC9-FA48C679907B}" type="sibTrans">
      <dgm:prSet/>
      <dgm:spPr/>
      <dgm:t>
        <a:bodyPr/>
        <a:p>
          <a:endParaRPr lang="en-US"/>
        </a:p>
      </dgm:t>
    </dgm:pt>
    <dgm:pt modelId="{BDF19F98-1BB6-4691-BA39-AC544680C92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rotate the stage</a:t>
          </a:r>
          <a:r>
            <a:rPr lang="en-US"/>
            <a:t/>
          </a:r>
          <a:endParaRPr lang="en-US"/>
        </a:p>
      </dgm:t>
    </dgm:pt>
    <dgm:pt modelId="{0E0CE0D5-07C4-4901-B365-8211F8750388}" cxnId="{358F5D8C-4EFC-4F27-B15F-DF26EF6BA289}" type="parTrans">
      <dgm:prSet/>
      <dgm:spPr/>
      <dgm:t>
        <a:bodyPr/>
        <a:p>
          <a:endParaRPr lang="en-US"/>
        </a:p>
      </dgm:t>
    </dgm:pt>
    <dgm:pt modelId="{ABEF5CDB-B202-47B1-8976-6563592DD193}" cxnId="{358F5D8C-4EFC-4F27-B15F-DF26EF6BA289}" type="sibTrans">
      <dgm:prSet/>
      <dgm:spPr/>
      <dgm:t>
        <a:bodyPr/>
        <a:p>
          <a:endParaRPr lang="en-US"/>
        </a:p>
      </dgm:t>
    </dgm:pt>
    <dgm:pt modelId="{A76F7821-8389-4FF6-81DA-C4B97FDCE57C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cool the box down</a:t>
          </a:r>
          <a:r>
            <a:rPr lang="en-US"/>
            <a:t/>
          </a:r>
          <a:endParaRPr lang="en-US"/>
        </a:p>
      </dgm:t>
    </dgm:pt>
    <dgm:pt modelId="{D69A4B64-ECF7-44B7-B11F-30D5FBCABAD0}" cxnId="{6BA67C99-60F3-4826-B088-8DFB2FA6DB84}" type="parTrans">
      <dgm:prSet/>
      <dgm:spPr/>
      <dgm:t>
        <a:bodyPr/>
        <a:p>
          <a:endParaRPr lang="en-US"/>
        </a:p>
      </dgm:t>
    </dgm:pt>
    <dgm:pt modelId="{C62D58A2-E7B0-4326-BAF0-CD60EBC9C61D}" cxnId="{6BA67C99-60F3-4826-B088-8DFB2FA6DB84}" type="sibTrans">
      <dgm:prSet/>
      <dgm:spPr/>
      <dgm:t>
        <a:bodyPr/>
        <a:p>
          <a:endParaRPr lang="en-US"/>
        </a:p>
      </dgm:t>
    </dgm:pt>
    <dgm:pt modelId="{A15C1A26-8DF5-40E1-BCEB-A9F490C30D57}" type="pres">
      <dgm:prSet presAssocID="{00F747F6-A844-4E8F-A0A0-423B86FE2B27}" presName="cycle" presStyleCnt="0">
        <dgm:presLayoutVars>
          <dgm:dir/>
          <dgm:resizeHandles val="exact"/>
        </dgm:presLayoutVars>
      </dgm:prSet>
      <dgm:spPr/>
    </dgm:pt>
    <dgm:pt modelId="{9027A074-C2B4-4B5C-8A24-9F326C135F2C}" type="pres">
      <dgm:prSet presAssocID="{BE1D93E0-1064-4E35-84F1-274817A8FA14}" presName="node" presStyleLbl="node1" presStyleIdx="0" presStyleCnt="5">
        <dgm:presLayoutVars>
          <dgm:bulletEnabled val="1"/>
        </dgm:presLayoutVars>
      </dgm:prSet>
      <dgm:spPr/>
    </dgm:pt>
    <dgm:pt modelId="{D428F19C-A8D3-4893-AD7E-2BA65F02F820}" type="pres">
      <dgm:prSet presAssocID="{485E5104-1EB8-413E-A70E-ADACDF839B14}" presName="sibTrans" presStyleLbl="sibTrans2D1" presStyleIdx="0" presStyleCnt="5"/>
      <dgm:spPr/>
    </dgm:pt>
    <dgm:pt modelId="{A9F3C989-90B4-4758-9A33-E49FCD0C7D74}" type="pres">
      <dgm:prSet presAssocID="{485E5104-1EB8-413E-A70E-ADACDF839B14}" presName="connectorText" presStyleCnt="0"/>
      <dgm:spPr/>
    </dgm:pt>
    <dgm:pt modelId="{ADA7BD43-8261-45C1-B84A-0D52FA1E4AE7}" type="pres">
      <dgm:prSet presAssocID="{C850D67D-D455-40F2-BF40-958244ECBECF}" presName="node" presStyleLbl="node1" presStyleIdx="1" presStyleCnt="5">
        <dgm:presLayoutVars>
          <dgm:bulletEnabled val="1"/>
        </dgm:presLayoutVars>
      </dgm:prSet>
      <dgm:spPr/>
    </dgm:pt>
    <dgm:pt modelId="{56F040CF-6F47-4847-8647-F5FDBC9F146A}" type="pres">
      <dgm:prSet presAssocID="{440047A4-99C5-4142-9A9A-791B1494D18D}" presName="sibTrans" presStyleLbl="sibTrans2D1" presStyleIdx="1" presStyleCnt="5"/>
      <dgm:spPr/>
    </dgm:pt>
    <dgm:pt modelId="{625DDE57-EEE3-4179-988C-D68B639218F6}" type="pres">
      <dgm:prSet presAssocID="{440047A4-99C5-4142-9A9A-791B1494D18D}" presName="connectorText" presStyleCnt="0"/>
      <dgm:spPr/>
    </dgm:pt>
    <dgm:pt modelId="{4DEB6BE5-009F-44B4-83FA-1FE41DB12AD9}" type="pres">
      <dgm:prSet presAssocID="{B8C84936-1FF8-491C-957F-E93A0D56BE72}" presName="node" presStyleLbl="node1" presStyleIdx="2" presStyleCnt="5">
        <dgm:presLayoutVars>
          <dgm:bulletEnabled val="1"/>
        </dgm:presLayoutVars>
      </dgm:prSet>
      <dgm:spPr/>
    </dgm:pt>
    <dgm:pt modelId="{212C6A32-E039-4B6C-B264-DA671275507E}" type="pres">
      <dgm:prSet presAssocID="{1D27C24F-A927-4600-8878-8630ECEBD341}" presName="sibTrans" presStyleLbl="sibTrans2D1" presStyleIdx="2" presStyleCnt="5"/>
      <dgm:spPr/>
    </dgm:pt>
    <dgm:pt modelId="{B2DF63D3-0027-42D6-BEB7-43AD254113F1}" type="pres">
      <dgm:prSet presAssocID="{1D27C24F-A927-4600-8878-8630ECEBD341}" presName="connectorText" presStyleCnt="0"/>
      <dgm:spPr/>
    </dgm:pt>
    <dgm:pt modelId="{16EAD731-A57C-4041-B559-7EC79077EC53}" type="pres">
      <dgm:prSet presAssocID="{BDF19F98-1BB6-4691-BA39-AC544680C920}" presName="node" presStyleLbl="node1" presStyleIdx="3" presStyleCnt="5">
        <dgm:presLayoutVars>
          <dgm:bulletEnabled val="1"/>
        </dgm:presLayoutVars>
      </dgm:prSet>
      <dgm:spPr/>
    </dgm:pt>
    <dgm:pt modelId="{2E34DF9E-868B-4A46-AA78-8199053E3B5A}" type="pres">
      <dgm:prSet presAssocID="{ABEF5CDB-B202-47B1-8976-6563592DD193}" presName="sibTrans" presStyleLbl="sibTrans2D1" presStyleIdx="3" presStyleCnt="5"/>
      <dgm:spPr/>
    </dgm:pt>
    <dgm:pt modelId="{3A69013B-636D-412C-A409-F6D854B1E8CF}" type="pres">
      <dgm:prSet presAssocID="{ABEF5CDB-B202-47B1-8976-6563592DD193}" presName="connectorText" presStyleCnt="0"/>
      <dgm:spPr/>
    </dgm:pt>
    <dgm:pt modelId="{12FF041E-83E1-47C9-B066-87396D274A0D}" type="pres">
      <dgm:prSet presAssocID="{A76F7821-8389-4FF6-81DA-C4B97FDCE57C}" presName="node" presStyleLbl="node1" presStyleIdx="4" presStyleCnt="5">
        <dgm:presLayoutVars>
          <dgm:bulletEnabled val="1"/>
        </dgm:presLayoutVars>
      </dgm:prSet>
      <dgm:spPr/>
    </dgm:pt>
    <dgm:pt modelId="{AAFAAFBE-67D6-4C79-BA3C-CA0235E4A8BE}" type="pres">
      <dgm:prSet presAssocID="{C62D58A2-E7B0-4326-BAF0-CD60EBC9C61D}" presName="sibTrans" presStyleLbl="sibTrans2D1" presStyleIdx="4" presStyleCnt="5"/>
      <dgm:spPr/>
    </dgm:pt>
    <dgm:pt modelId="{31E987A1-818B-493F-AA47-EA8FC0CAD285}" type="pres">
      <dgm:prSet presAssocID="{C62D58A2-E7B0-4326-BAF0-CD60EBC9C61D}" presName="connectorText" presStyleCnt="0"/>
      <dgm:spPr/>
    </dgm:pt>
  </dgm:ptLst>
  <dgm:cxnLst>
    <dgm:cxn modelId="{EA76ED3D-55FE-4F01-BACA-2043179FA5C6}" srcId="{00F747F6-A844-4E8F-A0A0-423B86FE2B27}" destId="{BE1D93E0-1064-4E35-84F1-274817A8FA14}" srcOrd="0" destOrd="0" parTransId="{B76F6F1F-7313-47A5-BC2E-994D915C21FA}" sibTransId="{485E5104-1EB8-413E-A70E-ADACDF839B14}"/>
    <dgm:cxn modelId="{5B2BE72B-9F84-4C12-9E45-41218FA2CBBB}" srcId="{00F747F6-A844-4E8F-A0A0-423B86FE2B27}" destId="{C850D67D-D455-40F2-BF40-958244ECBECF}" srcOrd="1" destOrd="0" parTransId="{815BEECE-237C-451B-AD1A-99AD91077DC5}" sibTransId="{440047A4-99C5-4142-9A9A-791B1494D18D}"/>
    <dgm:cxn modelId="{8FDDB283-0109-4B55-ABC9-FA48C679907B}" srcId="{00F747F6-A844-4E8F-A0A0-423B86FE2B27}" destId="{B8C84936-1FF8-491C-957F-E93A0D56BE72}" srcOrd="2" destOrd="0" parTransId="{0A3DB1B2-EEAB-46E8-83B7-3C75439F76AD}" sibTransId="{1D27C24F-A927-4600-8878-8630ECEBD341}"/>
    <dgm:cxn modelId="{358F5D8C-4EFC-4F27-B15F-DF26EF6BA289}" srcId="{00F747F6-A844-4E8F-A0A0-423B86FE2B27}" destId="{BDF19F98-1BB6-4691-BA39-AC544680C920}" srcOrd="3" destOrd="0" parTransId="{0E0CE0D5-07C4-4901-B365-8211F8750388}" sibTransId="{ABEF5CDB-B202-47B1-8976-6563592DD193}"/>
    <dgm:cxn modelId="{6BA67C99-60F3-4826-B088-8DFB2FA6DB84}" srcId="{00F747F6-A844-4E8F-A0A0-423B86FE2B27}" destId="{A76F7821-8389-4FF6-81DA-C4B97FDCE57C}" srcOrd="4" destOrd="0" parTransId="{D69A4B64-ECF7-44B7-B11F-30D5FBCABAD0}" sibTransId="{C62D58A2-E7B0-4326-BAF0-CD60EBC9C61D}"/>
    <dgm:cxn modelId="{90659B1D-756A-48F3-B64B-6EF8A15E83E1}" type="presOf" srcId="{00F747F6-A844-4E8F-A0A0-423B86FE2B27}" destId="{A15C1A26-8DF5-40E1-BCEB-A9F490C30D57}" srcOrd="0" destOrd="0" presId="urn:microsoft.com/office/officeart/2005/8/layout/cycle2"/>
    <dgm:cxn modelId="{7A9CB1A4-87EC-46AB-85EC-F94802F9D9B5}" type="presParOf" srcId="{A15C1A26-8DF5-40E1-BCEB-A9F490C30D57}" destId="{9027A074-C2B4-4B5C-8A24-9F326C135F2C}" srcOrd="0" destOrd="0" presId="urn:microsoft.com/office/officeart/2005/8/layout/cycle2"/>
    <dgm:cxn modelId="{D23CBE56-79E7-4055-8BDE-320BF7F99D77}" type="presOf" srcId="{BE1D93E0-1064-4E35-84F1-274817A8FA14}" destId="{9027A074-C2B4-4B5C-8A24-9F326C135F2C}" srcOrd="0" destOrd="0" presId="urn:microsoft.com/office/officeart/2005/8/layout/cycle2"/>
    <dgm:cxn modelId="{BACB04A5-4AC6-48EC-B7A0-67C217DDE22A}" type="presParOf" srcId="{A15C1A26-8DF5-40E1-BCEB-A9F490C30D57}" destId="{D428F19C-A8D3-4893-AD7E-2BA65F02F820}" srcOrd="1" destOrd="0" presId="urn:microsoft.com/office/officeart/2005/8/layout/cycle2"/>
    <dgm:cxn modelId="{018F1721-FCCE-4D36-B081-04C57942B12B}" type="presOf" srcId="{485E5104-1EB8-413E-A70E-ADACDF839B14}" destId="{D428F19C-A8D3-4893-AD7E-2BA65F02F820}" srcOrd="0" destOrd="0" presId="urn:microsoft.com/office/officeart/2005/8/layout/cycle2"/>
    <dgm:cxn modelId="{4048EF4B-1A55-44FC-B888-DC417756C206}" type="presParOf" srcId="{D428F19C-A8D3-4893-AD7E-2BA65F02F820}" destId="{A9F3C989-90B4-4758-9A33-E49FCD0C7D74}" srcOrd="0" destOrd="1" presId="urn:microsoft.com/office/officeart/2005/8/layout/cycle2"/>
    <dgm:cxn modelId="{1DE2FBF9-A04E-4FA8-A8F8-4F6AE6C5E50B}" type="presOf" srcId="{485E5104-1EB8-413E-A70E-ADACDF839B14}" destId="{A9F3C989-90B4-4758-9A33-E49FCD0C7D74}" srcOrd="1" destOrd="0" presId="urn:microsoft.com/office/officeart/2005/8/layout/cycle2"/>
    <dgm:cxn modelId="{F4CB4213-75AF-458A-8EED-B4D2DEBCEFA8}" type="presParOf" srcId="{A15C1A26-8DF5-40E1-BCEB-A9F490C30D57}" destId="{ADA7BD43-8261-45C1-B84A-0D52FA1E4AE7}" srcOrd="2" destOrd="0" presId="urn:microsoft.com/office/officeart/2005/8/layout/cycle2"/>
    <dgm:cxn modelId="{1FC1B74C-3539-4925-8FA3-4F38F4CFF9AB}" type="presOf" srcId="{C850D67D-D455-40F2-BF40-958244ECBECF}" destId="{ADA7BD43-8261-45C1-B84A-0D52FA1E4AE7}" srcOrd="0" destOrd="0" presId="urn:microsoft.com/office/officeart/2005/8/layout/cycle2"/>
    <dgm:cxn modelId="{FADD1BB5-797F-4643-A8AD-2B3C836A6ED9}" type="presParOf" srcId="{A15C1A26-8DF5-40E1-BCEB-A9F490C30D57}" destId="{56F040CF-6F47-4847-8647-F5FDBC9F146A}" srcOrd="3" destOrd="0" presId="urn:microsoft.com/office/officeart/2005/8/layout/cycle2"/>
    <dgm:cxn modelId="{6FEB5F0F-6B12-422E-9AEF-9BF689FA9C4D}" type="presOf" srcId="{440047A4-99C5-4142-9A9A-791B1494D18D}" destId="{56F040CF-6F47-4847-8647-F5FDBC9F146A}" srcOrd="0" destOrd="0" presId="urn:microsoft.com/office/officeart/2005/8/layout/cycle2"/>
    <dgm:cxn modelId="{5F1A3DA0-7F8A-4BF0-A715-44454E5E4907}" type="presParOf" srcId="{56F040CF-6F47-4847-8647-F5FDBC9F146A}" destId="{625DDE57-EEE3-4179-988C-D68B639218F6}" srcOrd="0" destOrd="3" presId="urn:microsoft.com/office/officeart/2005/8/layout/cycle2"/>
    <dgm:cxn modelId="{5D052BA8-A865-465C-8A6D-10F7C742233C}" type="presOf" srcId="{440047A4-99C5-4142-9A9A-791B1494D18D}" destId="{625DDE57-EEE3-4179-988C-D68B639218F6}" srcOrd="1" destOrd="0" presId="urn:microsoft.com/office/officeart/2005/8/layout/cycle2"/>
    <dgm:cxn modelId="{78E277FE-7F59-4DA1-97A2-FC65A7A3828B}" type="presParOf" srcId="{A15C1A26-8DF5-40E1-BCEB-A9F490C30D57}" destId="{4DEB6BE5-009F-44B4-83FA-1FE41DB12AD9}" srcOrd="4" destOrd="0" presId="urn:microsoft.com/office/officeart/2005/8/layout/cycle2"/>
    <dgm:cxn modelId="{A31061E9-2317-496F-BF5C-1E92EB0F1831}" type="presOf" srcId="{B8C84936-1FF8-491C-957F-E93A0D56BE72}" destId="{4DEB6BE5-009F-44B4-83FA-1FE41DB12AD9}" srcOrd="0" destOrd="0" presId="urn:microsoft.com/office/officeart/2005/8/layout/cycle2"/>
    <dgm:cxn modelId="{D182118D-34C2-4354-8EF0-6066C7C04E86}" type="presParOf" srcId="{A15C1A26-8DF5-40E1-BCEB-A9F490C30D57}" destId="{212C6A32-E039-4B6C-B264-DA671275507E}" srcOrd="5" destOrd="0" presId="urn:microsoft.com/office/officeart/2005/8/layout/cycle2"/>
    <dgm:cxn modelId="{16EB6475-61F0-4614-990C-7B8E5B8FB349}" type="presOf" srcId="{1D27C24F-A927-4600-8878-8630ECEBD341}" destId="{212C6A32-E039-4B6C-B264-DA671275507E}" srcOrd="0" destOrd="0" presId="urn:microsoft.com/office/officeart/2005/8/layout/cycle2"/>
    <dgm:cxn modelId="{E131FB20-FA7C-4730-9AF9-F86B49B28774}" type="presParOf" srcId="{212C6A32-E039-4B6C-B264-DA671275507E}" destId="{B2DF63D3-0027-42D6-BEB7-43AD254113F1}" srcOrd="0" destOrd="5" presId="urn:microsoft.com/office/officeart/2005/8/layout/cycle2"/>
    <dgm:cxn modelId="{1D38DA1D-775A-4A00-9C41-06A142E64997}" type="presOf" srcId="{1D27C24F-A927-4600-8878-8630ECEBD341}" destId="{B2DF63D3-0027-42D6-BEB7-43AD254113F1}" srcOrd="1" destOrd="0" presId="urn:microsoft.com/office/officeart/2005/8/layout/cycle2"/>
    <dgm:cxn modelId="{D245128C-B950-4576-A7E3-AF758E17E8B2}" type="presParOf" srcId="{A15C1A26-8DF5-40E1-BCEB-A9F490C30D57}" destId="{16EAD731-A57C-4041-B559-7EC79077EC53}" srcOrd="6" destOrd="0" presId="urn:microsoft.com/office/officeart/2005/8/layout/cycle2"/>
    <dgm:cxn modelId="{20691002-6BB2-45C0-9DCD-1F668F431292}" type="presOf" srcId="{BDF19F98-1BB6-4691-BA39-AC544680C920}" destId="{16EAD731-A57C-4041-B559-7EC79077EC53}" srcOrd="0" destOrd="0" presId="urn:microsoft.com/office/officeart/2005/8/layout/cycle2"/>
    <dgm:cxn modelId="{7556E1F1-EE4E-44C1-A41D-A39E311133A0}" type="presParOf" srcId="{A15C1A26-8DF5-40E1-BCEB-A9F490C30D57}" destId="{2E34DF9E-868B-4A46-AA78-8199053E3B5A}" srcOrd="7" destOrd="0" presId="urn:microsoft.com/office/officeart/2005/8/layout/cycle2"/>
    <dgm:cxn modelId="{156E1378-336D-45CA-B00E-9C8E6716B4CE}" type="presOf" srcId="{ABEF5CDB-B202-47B1-8976-6563592DD193}" destId="{2E34DF9E-868B-4A46-AA78-8199053E3B5A}" srcOrd="0" destOrd="0" presId="urn:microsoft.com/office/officeart/2005/8/layout/cycle2"/>
    <dgm:cxn modelId="{6B1539EE-D27C-49FE-BB4F-16AB35CE4E9A}" type="presParOf" srcId="{2E34DF9E-868B-4A46-AA78-8199053E3B5A}" destId="{3A69013B-636D-412C-A409-F6D854B1E8CF}" srcOrd="0" destOrd="7" presId="urn:microsoft.com/office/officeart/2005/8/layout/cycle2"/>
    <dgm:cxn modelId="{FDD08E14-0B00-4330-A71F-8724C39841F8}" type="presOf" srcId="{ABEF5CDB-B202-47B1-8976-6563592DD193}" destId="{3A69013B-636D-412C-A409-F6D854B1E8CF}" srcOrd="1" destOrd="0" presId="urn:microsoft.com/office/officeart/2005/8/layout/cycle2"/>
    <dgm:cxn modelId="{B8F5590D-8DE3-4162-9CC1-FF9A2DA419B3}" type="presParOf" srcId="{A15C1A26-8DF5-40E1-BCEB-A9F490C30D57}" destId="{12FF041E-83E1-47C9-B066-87396D274A0D}" srcOrd="8" destOrd="0" presId="urn:microsoft.com/office/officeart/2005/8/layout/cycle2"/>
    <dgm:cxn modelId="{F2C78AF9-AE0F-472E-8241-A66581AF411C}" type="presOf" srcId="{A76F7821-8389-4FF6-81DA-C4B97FDCE57C}" destId="{12FF041E-83E1-47C9-B066-87396D274A0D}" srcOrd="0" destOrd="0" presId="urn:microsoft.com/office/officeart/2005/8/layout/cycle2"/>
    <dgm:cxn modelId="{DA2049D1-A00D-4A15-B1D6-ACE9E25FF6AE}" type="presParOf" srcId="{A15C1A26-8DF5-40E1-BCEB-A9F490C30D57}" destId="{AAFAAFBE-67D6-4C79-BA3C-CA0235E4A8BE}" srcOrd="9" destOrd="0" presId="urn:microsoft.com/office/officeart/2005/8/layout/cycle2"/>
    <dgm:cxn modelId="{9CFD9126-A27B-4EC2-9E45-53A199553287}" type="presOf" srcId="{C62D58A2-E7B0-4326-BAF0-CD60EBC9C61D}" destId="{AAFAAFBE-67D6-4C79-BA3C-CA0235E4A8BE}" srcOrd="0" destOrd="0" presId="urn:microsoft.com/office/officeart/2005/8/layout/cycle2"/>
    <dgm:cxn modelId="{7F9751EA-7B49-47A8-AA26-600FF7E58AE0}" type="presParOf" srcId="{AAFAAFBE-67D6-4C79-BA3C-CA0235E4A8BE}" destId="{31E987A1-818B-493F-AA47-EA8FC0CAD285}" srcOrd="0" destOrd="9" presId="urn:microsoft.com/office/officeart/2005/8/layout/cycle2"/>
    <dgm:cxn modelId="{FCFFBFBB-F681-439F-B1E8-A535A08C62F7}" type="presOf" srcId="{C62D58A2-E7B0-4326-BAF0-CD60EBC9C61D}" destId="{31E987A1-818B-493F-AA47-EA8FC0CAD285}" srcOrd="1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F747F6-A844-4E8F-A0A0-423B86FE2B2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BE1D93E0-1064-4E35-84F1-274817A8FA1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start data taking</a:t>
          </a:r>
          <a:endParaRPr lang="en-US"/>
        </a:p>
      </dgm:t>
    </dgm:pt>
    <dgm:pt modelId="{B76F6F1F-7313-47A5-BC2E-994D915C21FA}" cxnId="{EA76ED3D-55FE-4F01-BACA-2043179FA5C6}" type="parTrans">
      <dgm:prSet/>
      <dgm:spPr/>
      <dgm:t>
        <a:bodyPr/>
        <a:p>
          <a:endParaRPr lang="en-US"/>
        </a:p>
      </dgm:t>
    </dgm:pt>
    <dgm:pt modelId="{485E5104-1EB8-413E-A70E-ADACDF839B14}" cxnId="{EA76ED3D-55FE-4F01-BACA-2043179FA5C6}" type="sibTrans">
      <dgm:prSet/>
      <dgm:spPr/>
      <dgm:t>
        <a:bodyPr/>
        <a:p>
          <a:endParaRPr lang="en-US"/>
        </a:p>
      </dgm:t>
    </dgm:pt>
    <dgm:pt modelId="{C850D67D-D455-40F2-BF40-958244ECBECF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stop data taking</a:t>
          </a:r>
          <a:r>
            <a:rPr lang="en-US"/>
            <a:t/>
          </a:r>
          <a:endParaRPr lang="en-US"/>
        </a:p>
      </dgm:t>
    </dgm:pt>
    <dgm:pt modelId="{815BEECE-237C-451B-AD1A-99AD91077DC5}" cxnId="{5B2BE72B-9F84-4C12-9E45-41218FA2CBBB}" type="parTrans">
      <dgm:prSet/>
      <dgm:spPr/>
      <dgm:t>
        <a:bodyPr/>
        <a:p>
          <a:endParaRPr lang="en-US"/>
        </a:p>
      </dgm:t>
    </dgm:pt>
    <dgm:pt modelId="{440047A4-99C5-4142-9A9A-791B1494D18D}" cxnId="{5B2BE72B-9F84-4C12-9E45-41218FA2CBBB}" type="sibTrans">
      <dgm:prSet/>
      <dgm:spPr/>
      <dgm:t>
        <a:bodyPr/>
        <a:p>
          <a:endParaRPr lang="en-US"/>
        </a:p>
      </dgm:t>
    </dgm:pt>
    <dgm:pt modelId="{B8C84936-1FF8-491C-957F-E93A0D56BE72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heat the coldbox</a:t>
          </a:r>
          <a:r>
            <a:rPr lang="en-US"/>
            <a:t/>
          </a:r>
          <a:endParaRPr lang="en-US"/>
        </a:p>
      </dgm:t>
    </dgm:pt>
    <dgm:pt modelId="{0A3DB1B2-EEAB-46E8-83B7-3C75439F76AD}" cxnId="{8FDDB283-0109-4B55-ABC9-FA48C679907B}" type="parTrans">
      <dgm:prSet/>
      <dgm:spPr/>
      <dgm:t>
        <a:bodyPr/>
        <a:p>
          <a:endParaRPr lang="en-US"/>
        </a:p>
      </dgm:t>
    </dgm:pt>
    <dgm:pt modelId="{1D27C24F-A927-4600-8878-8630ECEBD341}" cxnId="{8FDDB283-0109-4B55-ABC9-FA48C679907B}" type="sibTrans">
      <dgm:prSet/>
      <dgm:spPr/>
      <dgm:t>
        <a:bodyPr/>
        <a:p>
          <a:endParaRPr lang="en-US"/>
        </a:p>
      </dgm:t>
    </dgm:pt>
    <dgm:pt modelId="{BDF19F98-1BB6-4691-BA39-AC544680C92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rotate the stage</a:t>
          </a:r>
          <a:r>
            <a:rPr lang="en-US"/>
            <a:t/>
          </a:r>
          <a:endParaRPr lang="en-US"/>
        </a:p>
      </dgm:t>
    </dgm:pt>
    <dgm:pt modelId="{0E0CE0D5-07C4-4901-B365-8211F8750388}" cxnId="{358F5D8C-4EFC-4F27-B15F-DF26EF6BA289}" type="parTrans">
      <dgm:prSet/>
      <dgm:spPr/>
      <dgm:t>
        <a:bodyPr/>
        <a:p>
          <a:endParaRPr lang="en-US"/>
        </a:p>
      </dgm:t>
    </dgm:pt>
    <dgm:pt modelId="{ABEF5CDB-B202-47B1-8976-6563592DD193}" cxnId="{358F5D8C-4EFC-4F27-B15F-DF26EF6BA289}" type="sibTrans">
      <dgm:prSet/>
      <dgm:spPr/>
      <dgm:t>
        <a:bodyPr/>
        <a:p>
          <a:endParaRPr lang="en-US"/>
        </a:p>
      </dgm:t>
    </dgm:pt>
    <dgm:pt modelId="{A76F7821-8389-4FF6-81DA-C4B97FDCE57C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cool the box down</a:t>
          </a:r>
          <a:r>
            <a:rPr lang="en-US"/>
            <a:t/>
          </a:r>
          <a:endParaRPr lang="en-US"/>
        </a:p>
      </dgm:t>
    </dgm:pt>
    <dgm:pt modelId="{D69A4B64-ECF7-44B7-B11F-30D5FBCABAD0}" cxnId="{6BA67C99-60F3-4826-B088-8DFB2FA6DB84}" type="parTrans">
      <dgm:prSet/>
      <dgm:spPr/>
      <dgm:t>
        <a:bodyPr/>
        <a:p>
          <a:endParaRPr lang="en-US"/>
        </a:p>
      </dgm:t>
    </dgm:pt>
    <dgm:pt modelId="{C62D58A2-E7B0-4326-BAF0-CD60EBC9C61D}" cxnId="{6BA67C99-60F3-4826-B088-8DFB2FA6DB84}" type="sibTrans">
      <dgm:prSet/>
      <dgm:spPr/>
      <dgm:t>
        <a:bodyPr/>
        <a:p>
          <a:endParaRPr lang="en-US"/>
        </a:p>
      </dgm:t>
    </dgm:pt>
    <dgm:pt modelId="{A15C1A26-8DF5-40E1-BCEB-A9F490C30D57}" type="pres">
      <dgm:prSet presAssocID="{00F747F6-A844-4E8F-A0A0-423B86FE2B27}" presName="cycle" presStyleCnt="0">
        <dgm:presLayoutVars>
          <dgm:dir/>
          <dgm:resizeHandles val="exact"/>
        </dgm:presLayoutVars>
      </dgm:prSet>
      <dgm:spPr/>
    </dgm:pt>
    <dgm:pt modelId="{9027A074-C2B4-4B5C-8A24-9F326C135F2C}" type="pres">
      <dgm:prSet presAssocID="{BE1D93E0-1064-4E35-84F1-274817A8FA14}" presName="node" presStyleLbl="node1" presStyleIdx="0" presStyleCnt="5">
        <dgm:presLayoutVars>
          <dgm:bulletEnabled val="1"/>
        </dgm:presLayoutVars>
      </dgm:prSet>
      <dgm:spPr/>
    </dgm:pt>
    <dgm:pt modelId="{D428F19C-A8D3-4893-AD7E-2BA65F02F820}" type="pres">
      <dgm:prSet presAssocID="{485E5104-1EB8-413E-A70E-ADACDF839B14}" presName="sibTrans" presStyleLbl="sibTrans2D1" presStyleIdx="0" presStyleCnt="5"/>
      <dgm:spPr/>
    </dgm:pt>
    <dgm:pt modelId="{A9F3C989-90B4-4758-9A33-E49FCD0C7D74}" type="pres">
      <dgm:prSet presAssocID="{485E5104-1EB8-413E-A70E-ADACDF839B14}" presName="connectorText" presStyleCnt="0"/>
      <dgm:spPr/>
    </dgm:pt>
    <dgm:pt modelId="{ADA7BD43-8261-45C1-B84A-0D52FA1E4AE7}" type="pres">
      <dgm:prSet presAssocID="{C850D67D-D455-40F2-BF40-958244ECBECF}" presName="node" presStyleLbl="node1" presStyleIdx="1" presStyleCnt="5">
        <dgm:presLayoutVars>
          <dgm:bulletEnabled val="1"/>
        </dgm:presLayoutVars>
      </dgm:prSet>
      <dgm:spPr/>
    </dgm:pt>
    <dgm:pt modelId="{56F040CF-6F47-4847-8647-F5FDBC9F146A}" type="pres">
      <dgm:prSet presAssocID="{440047A4-99C5-4142-9A9A-791B1494D18D}" presName="sibTrans" presStyleLbl="sibTrans2D1" presStyleIdx="1" presStyleCnt="5"/>
      <dgm:spPr/>
    </dgm:pt>
    <dgm:pt modelId="{625DDE57-EEE3-4179-988C-D68B639218F6}" type="pres">
      <dgm:prSet presAssocID="{440047A4-99C5-4142-9A9A-791B1494D18D}" presName="connectorText" presStyleCnt="0"/>
      <dgm:spPr/>
    </dgm:pt>
    <dgm:pt modelId="{4DEB6BE5-009F-44B4-83FA-1FE41DB12AD9}" type="pres">
      <dgm:prSet presAssocID="{B8C84936-1FF8-491C-957F-E93A0D56BE72}" presName="node" presStyleLbl="node1" presStyleIdx="2" presStyleCnt="5">
        <dgm:presLayoutVars>
          <dgm:bulletEnabled val="1"/>
        </dgm:presLayoutVars>
      </dgm:prSet>
      <dgm:spPr/>
    </dgm:pt>
    <dgm:pt modelId="{212C6A32-E039-4B6C-B264-DA671275507E}" type="pres">
      <dgm:prSet presAssocID="{1D27C24F-A927-4600-8878-8630ECEBD341}" presName="sibTrans" presStyleLbl="sibTrans2D1" presStyleIdx="2" presStyleCnt="5"/>
      <dgm:spPr/>
    </dgm:pt>
    <dgm:pt modelId="{B2DF63D3-0027-42D6-BEB7-43AD254113F1}" type="pres">
      <dgm:prSet presAssocID="{1D27C24F-A927-4600-8878-8630ECEBD341}" presName="connectorText" presStyleCnt="0"/>
      <dgm:spPr/>
    </dgm:pt>
    <dgm:pt modelId="{16EAD731-A57C-4041-B559-7EC79077EC53}" type="pres">
      <dgm:prSet presAssocID="{BDF19F98-1BB6-4691-BA39-AC544680C920}" presName="node" presStyleLbl="node1" presStyleIdx="3" presStyleCnt="5">
        <dgm:presLayoutVars>
          <dgm:bulletEnabled val="1"/>
        </dgm:presLayoutVars>
      </dgm:prSet>
      <dgm:spPr/>
    </dgm:pt>
    <dgm:pt modelId="{2E34DF9E-868B-4A46-AA78-8199053E3B5A}" type="pres">
      <dgm:prSet presAssocID="{ABEF5CDB-B202-47B1-8976-6563592DD193}" presName="sibTrans" presStyleLbl="sibTrans2D1" presStyleIdx="3" presStyleCnt="5"/>
      <dgm:spPr/>
    </dgm:pt>
    <dgm:pt modelId="{3A69013B-636D-412C-A409-F6D854B1E8CF}" type="pres">
      <dgm:prSet presAssocID="{ABEF5CDB-B202-47B1-8976-6563592DD193}" presName="connectorText" presStyleCnt="0"/>
      <dgm:spPr/>
    </dgm:pt>
    <dgm:pt modelId="{12FF041E-83E1-47C9-B066-87396D274A0D}" type="pres">
      <dgm:prSet presAssocID="{A76F7821-8389-4FF6-81DA-C4B97FDCE57C}" presName="node" presStyleLbl="node1" presStyleIdx="4" presStyleCnt="5">
        <dgm:presLayoutVars>
          <dgm:bulletEnabled val="1"/>
        </dgm:presLayoutVars>
      </dgm:prSet>
      <dgm:spPr/>
    </dgm:pt>
    <dgm:pt modelId="{AAFAAFBE-67D6-4C79-BA3C-CA0235E4A8BE}" type="pres">
      <dgm:prSet presAssocID="{C62D58A2-E7B0-4326-BAF0-CD60EBC9C61D}" presName="sibTrans" presStyleLbl="sibTrans2D1" presStyleIdx="4" presStyleCnt="5"/>
      <dgm:spPr/>
    </dgm:pt>
    <dgm:pt modelId="{31E987A1-818B-493F-AA47-EA8FC0CAD285}" type="pres">
      <dgm:prSet presAssocID="{C62D58A2-E7B0-4326-BAF0-CD60EBC9C61D}" presName="connectorText" presStyleCnt="0"/>
      <dgm:spPr/>
    </dgm:pt>
  </dgm:ptLst>
  <dgm:cxnLst>
    <dgm:cxn modelId="{EA76ED3D-55FE-4F01-BACA-2043179FA5C6}" srcId="{00F747F6-A844-4E8F-A0A0-423B86FE2B27}" destId="{BE1D93E0-1064-4E35-84F1-274817A8FA14}" srcOrd="0" destOrd="0" parTransId="{B76F6F1F-7313-47A5-BC2E-994D915C21FA}" sibTransId="{485E5104-1EB8-413E-A70E-ADACDF839B14}"/>
    <dgm:cxn modelId="{5B2BE72B-9F84-4C12-9E45-41218FA2CBBB}" srcId="{00F747F6-A844-4E8F-A0A0-423B86FE2B27}" destId="{C850D67D-D455-40F2-BF40-958244ECBECF}" srcOrd="1" destOrd="0" parTransId="{815BEECE-237C-451B-AD1A-99AD91077DC5}" sibTransId="{440047A4-99C5-4142-9A9A-791B1494D18D}"/>
    <dgm:cxn modelId="{8FDDB283-0109-4B55-ABC9-FA48C679907B}" srcId="{00F747F6-A844-4E8F-A0A0-423B86FE2B27}" destId="{B8C84936-1FF8-491C-957F-E93A0D56BE72}" srcOrd="2" destOrd="0" parTransId="{0A3DB1B2-EEAB-46E8-83B7-3C75439F76AD}" sibTransId="{1D27C24F-A927-4600-8878-8630ECEBD341}"/>
    <dgm:cxn modelId="{358F5D8C-4EFC-4F27-B15F-DF26EF6BA289}" srcId="{00F747F6-A844-4E8F-A0A0-423B86FE2B27}" destId="{BDF19F98-1BB6-4691-BA39-AC544680C920}" srcOrd="3" destOrd="0" parTransId="{0E0CE0D5-07C4-4901-B365-8211F8750388}" sibTransId="{ABEF5CDB-B202-47B1-8976-6563592DD193}"/>
    <dgm:cxn modelId="{6BA67C99-60F3-4826-B088-8DFB2FA6DB84}" srcId="{00F747F6-A844-4E8F-A0A0-423B86FE2B27}" destId="{A76F7821-8389-4FF6-81DA-C4B97FDCE57C}" srcOrd="4" destOrd="0" parTransId="{D69A4B64-ECF7-44B7-B11F-30D5FBCABAD0}" sibTransId="{C62D58A2-E7B0-4326-BAF0-CD60EBC9C61D}"/>
    <dgm:cxn modelId="{90659B1D-756A-48F3-B64B-6EF8A15E83E1}" type="presOf" srcId="{00F747F6-A844-4E8F-A0A0-423B86FE2B27}" destId="{A15C1A26-8DF5-40E1-BCEB-A9F490C30D57}" srcOrd="0" destOrd="0" presId="urn:microsoft.com/office/officeart/2005/8/layout/cycle2"/>
    <dgm:cxn modelId="{7A9CB1A4-87EC-46AB-85EC-F94802F9D9B5}" type="presParOf" srcId="{A15C1A26-8DF5-40E1-BCEB-A9F490C30D57}" destId="{9027A074-C2B4-4B5C-8A24-9F326C135F2C}" srcOrd="0" destOrd="0" presId="urn:microsoft.com/office/officeart/2005/8/layout/cycle2"/>
    <dgm:cxn modelId="{D23CBE56-79E7-4055-8BDE-320BF7F99D77}" type="presOf" srcId="{BE1D93E0-1064-4E35-84F1-274817A8FA14}" destId="{9027A074-C2B4-4B5C-8A24-9F326C135F2C}" srcOrd="0" destOrd="0" presId="urn:microsoft.com/office/officeart/2005/8/layout/cycle2"/>
    <dgm:cxn modelId="{BACB04A5-4AC6-48EC-B7A0-67C217DDE22A}" type="presParOf" srcId="{A15C1A26-8DF5-40E1-BCEB-A9F490C30D57}" destId="{D428F19C-A8D3-4893-AD7E-2BA65F02F820}" srcOrd="1" destOrd="0" presId="urn:microsoft.com/office/officeart/2005/8/layout/cycle2"/>
    <dgm:cxn modelId="{018F1721-FCCE-4D36-B081-04C57942B12B}" type="presOf" srcId="{485E5104-1EB8-413E-A70E-ADACDF839B14}" destId="{D428F19C-A8D3-4893-AD7E-2BA65F02F820}" srcOrd="0" destOrd="0" presId="urn:microsoft.com/office/officeart/2005/8/layout/cycle2"/>
    <dgm:cxn modelId="{4048EF4B-1A55-44FC-B888-DC417756C206}" type="presParOf" srcId="{D428F19C-A8D3-4893-AD7E-2BA65F02F820}" destId="{A9F3C989-90B4-4758-9A33-E49FCD0C7D74}" srcOrd="0" destOrd="1" presId="urn:microsoft.com/office/officeart/2005/8/layout/cycle2"/>
    <dgm:cxn modelId="{1DE2FBF9-A04E-4FA8-A8F8-4F6AE6C5E50B}" type="presOf" srcId="{485E5104-1EB8-413E-A70E-ADACDF839B14}" destId="{A9F3C989-90B4-4758-9A33-E49FCD0C7D74}" srcOrd="1" destOrd="0" presId="urn:microsoft.com/office/officeart/2005/8/layout/cycle2"/>
    <dgm:cxn modelId="{F4CB4213-75AF-458A-8EED-B4D2DEBCEFA8}" type="presParOf" srcId="{A15C1A26-8DF5-40E1-BCEB-A9F490C30D57}" destId="{ADA7BD43-8261-45C1-B84A-0D52FA1E4AE7}" srcOrd="2" destOrd="0" presId="urn:microsoft.com/office/officeart/2005/8/layout/cycle2"/>
    <dgm:cxn modelId="{1FC1B74C-3539-4925-8FA3-4F38F4CFF9AB}" type="presOf" srcId="{C850D67D-D455-40F2-BF40-958244ECBECF}" destId="{ADA7BD43-8261-45C1-B84A-0D52FA1E4AE7}" srcOrd="0" destOrd="0" presId="urn:microsoft.com/office/officeart/2005/8/layout/cycle2"/>
    <dgm:cxn modelId="{FADD1BB5-797F-4643-A8AD-2B3C836A6ED9}" type="presParOf" srcId="{A15C1A26-8DF5-40E1-BCEB-A9F490C30D57}" destId="{56F040CF-6F47-4847-8647-F5FDBC9F146A}" srcOrd="3" destOrd="0" presId="urn:microsoft.com/office/officeart/2005/8/layout/cycle2"/>
    <dgm:cxn modelId="{6FEB5F0F-6B12-422E-9AEF-9BF689FA9C4D}" type="presOf" srcId="{440047A4-99C5-4142-9A9A-791B1494D18D}" destId="{56F040CF-6F47-4847-8647-F5FDBC9F146A}" srcOrd="0" destOrd="0" presId="urn:microsoft.com/office/officeart/2005/8/layout/cycle2"/>
    <dgm:cxn modelId="{5F1A3DA0-7F8A-4BF0-A715-44454E5E4907}" type="presParOf" srcId="{56F040CF-6F47-4847-8647-F5FDBC9F146A}" destId="{625DDE57-EEE3-4179-988C-D68B639218F6}" srcOrd="0" destOrd="3" presId="urn:microsoft.com/office/officeart/2005/8/layout/cycle2"/>
    <dgm:cxn modelId="{5D052BA8-A865-465C-8A6D-10F7C742233C}" type="presOf" srcId="{440047A4-99C5-4142-9A9A-791B1494D18D}" destId="{625DDE57-EEE3-4179-988C-D68B639218F6}" srcOrd="1" destOrd="0" presId="urn:microsoft.com/office/officeart/2005/8/layout/cycle2"/>
    <dgm:cxn modelId="{78E277FE-7F59-4DA1-97A2-FC65A7A3828B}" type="presParOf" srcId="{A15C1A26-8DF5-40E1-BCEB-A9F490C30D57}" destId="{4DEB6BE5-009F-44B4-83FA-1FE41DB12AD9}" srcOrd="4" destOrd="0" presId="urn:microsoft.com/office/officeart/2005/8/layout/cycle2"/>
    <dgm:cxn modelId="{A31061E9-2317-496F-BF5C-1E92EB0F1831}" type="presOf" srcId="{B8C84936-1FF8-491C-957F-E93A0D56BE72}" destId="{4DEB6BE5-009F-44B4-83FA-1FE41DB12AD9}" srcOrd="0" destOrd="0" presId="urn:microsoft.com/office/officeart/2005/8/layout/cycle2"/>
    <dgm:cxn modelId="{D182118D-34C2-4354-8EF0-6066C7C04E86}" type="presParOf" srcId="{A15C1A26-8DF5-40E1-BCEB-A9F490C30D57}" destId="{212C6A32-E039-4B6C-B264-DA671275507E}" srcOrd="5" destOrd="0" presId="urn:microsoft.com/office/officeart/2005/8/layout/cycle2"/>
    <dgm:cxn modelId="{16EB6475-61F0-4614-990C-7B8E5B8FB349}" type="presOf" srcId="{1D27C24F-A927-4600-8878-8630ECEBD341}" destId="{212C6A32-E039-4B6C-B264-DA671275507E}" srcOrd="0" destOrd="0" presId="urn:microsoft.com/office/officeart/2005/8/layout/cycle2"/>
    <dgm:cxn modelId="{E131FB20-FA7C-4730-9AF9-F86B49B28774}" type="presParOf" srcId="{212C6A32-E039-4B6C-B264-DA671275507E}" destId="{B2DF63D3-0027-42D6-BEB7-43AD254113F1}" srcOrd="0" destOrd="5" presId="urn:microsoft.com/office/officeart/2005/8/layout/cycle2"/>
    <dgm:cxn modelId="{1D38DA1D-775A-4A00-9C41-06A142E64997}" type="presOf" srcId="{1D27C24F-A927-4600-8878-8630ECEBD341}" destId="{B2DF63D3-0027-42D6-BEB7-43AD254113F1}" srcOrd="1" destOrd="0" presId="urn:microsoft.com/office/officeart/2005/8/layout/cycle2"/>
    <dgm:cxn modelId="{D245128C-B950-4576-A7E3-AF758E17E8B2}" type="presParOf" srcId="{A15C1A26-8DF5-40E1-BCEB-A9F490C30D57}" destId="{16EAD731-A57C-4041-B559-7EC79077EC53}" srcOrd="6" destOrd="0" presId="urn:microsoft.com/office/officeart/2005/8/layout/cycle2"/>
    <dgm:cxn modelId="{20691002-6BB2-45C0-9DCD-1F668F431292}" type="presOf" srcId="{BDF19F98-1BB6-4691-BA39-AC544680C920}" destId="{16EAD731-A57C-4041-B559-7EC79077EC53}" srcOrd="0" destOrd="0" presId="urn:microsoft.com/office/officeart/2005/8/layout/cycle2"/>
    <dgm:cxn modelId="{7556E1F1-EE4E-44C1-A41D-A39E311133A0}" type="presParOf" srcId="{A15C1A26-8DF5-40E1-BCEB-A9F490C30D57}" destId="{2E34DF9E-868B-4A46-AA78-8199053E3B5A}" srcOrd="7" destOrd="0" presId="urn:microsoft.com/office/officeart/2005/8/layout/cycle2"/>
    <dgm:cxn modelId="{156E1378-336D-45CA-B00E-9C8E6716B4CE}" type="presOf" srcId="{ABEF5CDB-B202-47B1-8976-6563592DD193}" destId="{2E34DF9E-868B-4A46-AA78-8199053E3B5A}" srcOrd="0" destOrd="0" presId="urn:microsoft.com/office/officeart/2005/8/layout/cycle2"/>
    <dgm:cxn modelId="{6B1539EE-D27C-49FE-BB4F-16AB35CE4E9A}" type="presParOf" srcId="{2E34DF9E-868B-4A46-AA78-8199053E3B5A}" destId="{3A69013B-636D-412C-A409-F6D854B1E8CF}" srcOrd="0" destOrd="7" presId="urn:microsoft.com/office/officeart/2005/8/layout/cycle2"/>
    <dgm:cxn modelId="{FDD08E14-0B00-4330-A71F-8724C39841F8}" type="presOf" srcId="{ABEF5CDB-B202-47B1-8976-6563592DD193}" destId="{3A69013B-636D-412C-A409-F6D854B1E8CF}" srcOrd="1" destOrd="0" presId="urn:microsoft.com/office/officeart/2005/8/layout/cycle2"/>
    <dgm:cxn modelId="{B8F5590D-8DE3-4162-9CC1-FF9A2DA419B3}" type="presParOf" srcId="{A15C1A26-8DF5-40E1-BCEB-A9F490C30D57}" destId="{12FF041E-83E1-47C9-B066-87396D274A0D}" srcOrd="8" destOrd="0" presId="urn:microsoft.com/office/officeart/2005/8/layout/cycle2"/>
    <dgm:cxn modelId="{F2C78AF9-AE0F-472E-8241-A66581AF411C}" type="presOf" srcId="{A76F7821-8389-4FF6-81DA-C4B97FDCE57C}" destId="{12FF041E-83E1-47C9-B066-87396D274A0D}" srcOrd="0" destOrd="0" presId="urn:microsoft.com/office/officeart/2005/8/layout/cycle2"/>
    <dgm:cxn modelId="{DA2049D1-A00D-4A15-B1D6-ACE9E25FF6AE}" type="presParOf" srcId="{A15C1A26-8DF5-40E1-BCEB-A9F490C30D57}" destId="{AAFAAFBE-67D6-4C79-BA3C-CA0235E4A8BE}" srcOrd="9" destOrd="0" presId="urn:microsoft.com/office/officeart/2005/8/layout/cycle2"/>
    <dgm:cxn modelId="{9CFD9126-A27B-4EC2-9E45-53A199553287}" type="presOf" srcId="{C62D58A2-E7B0-4326-BAF0-CD60EBC9C61D}" destId="{AAFAAFBE-67D6-4C79-BA3C-CA0235E4A8BE}" srcOrd="0" destOrd="0" presId="urn:microsoft.com/office/officeart/2005/8/layout/cycle2"/>
    <dgm:cxn modelId="{7F9751EA-7B49-47A8-AA26-600FF7E58AE0}" type="presParOf" srcId="{AAFAAFBE-67D6-4C79-BA3C-CA0235E4A8BE}" destId="{31E987A1-818B-493F-AA47-EA8FC0CAD285}" srcOrd="0" destOrd="9" presId="urn:microsoft.com/office/officeart/2005/8/layout/cycle2"/>
    <dgm:cxn modelId="{FCFFBFBB-F681-439F-B1E8-A535A08C62F7}" type="presOf" srcId="{C62D58A2-E7B0-4326-BAF0-CD60EBC9C61D}" destId="{31E987A1-818B-493F-AA47-EA8FC0CAD285}" srcOrd="1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766185" cy="2708910"/>
        <a:chOff x="0" y="0"/>
        <a:chExt cx="3766185" cy="2708910"/>
      </a:xfrm>
    </dsp:grpSpPr>
    <dsp:sp modelId="{9027A074-C2B4-4B5C-8A24-9F326C135F2C}">
      <dsp:nvSpPr>
        <dsp:cNvPr id="3" name="Oval 2"/>
        <dsp:cNvSpPr/>
      </dsp:nvSpPr>
      <dsp:spPr bwMode="white">
        <a:xfrm>
          <a:off x="1473677" y="0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start data taking</a:t>
          </a:r>
          <a:endParaRPr lang="en-US"/>
        </a:p>
      </dsp:txBody>
      <dsp:txXfrm>
        <a:off x="1473677" y="0"/>
        <a:ext cx="818832" cy="818832"/>
      </dsp:txXfrm>
    </dsp:sp>
    <dsp:sp modelId="{D428F19C-A8D3-4893-AD7E-2BA65F02F820}">
      <dsp:nvSpPr>
        <dsp:cNvPr id="4" name="Right Arrow 3"/>
        <dsp:cNvSpPr/>
      </dsp:nvSpPr>
      <dsp:spPr bwMode="white">
        <a:xfrm rot="2159999">
          <a:off x="2271434" y="632211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2159999">
        <a:off x="2271434" y="632211"/>
        <a:ext cx="216990" cy="276356"/>
      </dsp:txXfrm>
    </dsp:sp>
    <dsp:sp modelId="{ADA7BD43-8261-45C1-B84A-0D52FA1E4AE7}">
      <dsp:nvSpPr>
        <dsp:cNvPr id="5" name="Oval 4"/>
        <dsp:cNvSpPr/>
      </dsp:nvSpPr>
      <dsp:spPr bwMode="white">
        <a:xfrm>
          <a:off x="2467350" y="721946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stop data taking</a:t>
          </a:r>
          <a:endParaRPr lang="en-US"/>
        </a:p>
      </dsp:txBody>
      <dsp:txXfrm>
        <a:off x="2467350" y="721946"/>
        <a:ext cx="818832" cy="818832"/>
      </dsp:txXfrm>
    </dsp:sp>
    <dsp:sp modelId="{56F040CF-6F47-4847-8647-F5FDBC9F146A}">
      <dsp:nvSpPr>
        <dsp:cNvPr id="6" name="Right Arrow 5"/>
        <dsp:cNvSpPr/>
      </dsp:nvSpPr>
      <dsp:spPr bwMode="white">
        <a:xfrm rot="6480000">
          <a:off x="2578496" y="1577250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6480000">
        <a:off x="2578496" y="1577250"/>
        <a:ext cx="216990" cy="276356"/>
      </dsp:txXfrm>
    </dsp:sp>
    <dsp:sp modelId="{4DEB6BE5-009F-44B4-83FA-1FE41DB12AD9}">
      <dsp:nvSpPr>
        <dsp:cNvPr id="7" name="Oval 6"/>
        <dsp:cNvSpPr/>
      </dsp:nvSpPr>
      <dsp:spPr bwMode="white">
        <a:xfrm>
          <a:off x="2087800" y="1890078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heat the coldbox</a:t>
          </a:r>
          <a:endParaRPr lang="en-US"/>
        </a:p>
      </dsp:txBody>
      <dsp:txXfrm>
        <a:off x="2087800" y="1890078"/>
        <a:ext cx="818832" cy="818832"/>
      </dsp:txXfrm>
    </dsp:sp>
    <dsp:sp modelId="{212C6A32-E039-4B6C-B264-DA671275507E}">
      <dsp:nvSpPr>
        <dsp:cNvPr id="8" name="Right Arrow 7"/>
        <dsp:cNvSpPr/>
      </dsp:nvSpPr>
      <dsp:spPr bwMode="white">
        <a:xfrm rot="10800000">
          <a:off x="1774597" y="2161316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1774597" y="2161316"/>
        <a:ext cx="216990" cy="276356"/>
      </dsp:txXfrm>
    </dsp:sp>
    <dsp:sp modelId="{16EAD731-A57C-4041-B559-7EC79077EC53}">
      <dsp:nvSpPr>
        <dsp:cNvPr id="9" name="Oval 8"/>
        <dsp:cNvSpPr/>
      </dsp:nvSpPr>
      <dsp:spPr bwMode="white">
        <a:xfrm>
          <a:off x="859553" y="1890078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rotate the stage</a:t>
          </a:r>
          <a:endParaRPr lang="en-US"/>
        </a:p>
      </dsp:txBody>
      <dsp:txXfrm>
        <a:off x="859553" y="1890078"/>
        <a:ext cx="818832" cy="818832"/>
      </dsp:txXfrm>
    </dsp:sp>
    <dsp:sp modelId="{2E34DF9E-868B-4A46-AA78-8199053E3B5A}">
      <dsp:nvSpPr>
        <dsp:cNvPr id="10" name="Right Arrow 9"/>
        <dsp:cNvSpPr/>
      </dsp:nvSpPr>
      <dsp:spPr bwMode="white">
        <a:xfrm rot="15120000">
          <a:off x="970699" y="1577250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5120000">
        <a:off x="970699" y="1577250"/>
        <a:ext cx="216990" cy="276356"/>
      </dsp:txXfrm>
    </dsp:sp>
    <dsp:sp modelId="{12FF041E-83E1-47C9-B066-87396D274A0D}">
      <dsp:nvSpPr>
        <dsp:cNvPr id="11" name="Oval 10"/>
        <dsp:cNvSpPr/>
      </dsp:nvSpPr>
      <dsp:spPr bwMode="white">
        <a:xfrm>
          <a:off x="480004" y="721946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cool the box down</a:t>
          </a:r>
          <a:endParaRPr lang="en-US"/>
        </a:p>
      </dsp:txBody>
      <dsp:txXfrm>
        <a:off x="480004" y="721946"/>
        <a:ext cx="818832" cy="818832"/>
      </dsp:txXfrm>
    </dsp:sp>
    <dsp:sp modelId="{AAFAAFBE-67D6-4C79-BA3C-CA0235E4A8BE}">
      <dsp:nvSpPr>
        <dsp:cNvPr id="12" name="Right Arrow 11"/>
        <dsp:cNvSpPr/>
      </dsp:nvSpPr>
      <dsp:spPr bwMode="white">
        <a:xfrm rot="-2159999">
          <a:off x="1277761" y="632211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-2159999">
        <a:off x="1277761" y="632211"/>
        <a:ext cx="216990" cy="276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766185" cy="2708910"/>
        <a:chOff x="0" y="0"/>
        <a:chExt cx="3766185" cy="2708910"/>
      </a:xfrm>
    </dsp:grpSpPr>
    <dsp:sp modelId="{9027A074-C2B4-4B5C-8A24-9F326C135F2C}">
      <dsp:nvSpPr>
        <dsp:cNvPr id="3" name="Oval 2"/>
        <dsp:cNvSpPr/>
      </dsp:nvSpPr>
      <dsp:spPr bwMode="white">
        <a:xfrm>
          <a:off x="1473677" y="0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start data taking</a:t>
          </a:r>
          <a:endParaRPr lang="en-US"/>
        </a:p>
      </dsp:txBody>
      <dsp:txXfrm>
        <a:off x="1473677" y="0"/>
        <a:ext cx="818832" cy="818832"/>
      </dsp:txXfrm>
    </dsp:sp>
    <dsp:sp modelId="{D428F19C-A8D3-4893-AD7E-2BA65F02F820}">
      <dsp:nvSpPr>
        <dsp:cNvPr id="4" name="Right Arrow 3"/>
        <dsp:cNvSpPr/>
      </dsp:nvSpPr>
      <dsp:spPr bwMode="white">
        <a:xfrm rot="2159999">
          <a:off x="2271434" y="632211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2159999">
        <a:off x="2271434" y="632211"/>
        <a:ext cx="216990" cy="276356"/>
      </dsp:txXfrm>
    </dsp:sp>
    <dsp:sp modelId="{ADA7BD43-8261-45C1-B84A-0D52FA1E4AE7}">
      <dsp:nvSpPr>
        <dsp:cNvPr id="5" name="Oval 4"/>
        <dsp:cNvSpPr/>
      </dsp:nvSpPr>
      <dsp:spPr bwMode="white">
        <a:xfrm>
          <a:off x="2467350" y="721946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stop data taking</a:t>
          </a:r>
          <a:endParaRPr lang="en-US"/>
        </a:p>
      </dsp:txBody>
      <dsp:txXfrm>
        <a:off x="2467350" y="721946"/>
        <a:ext cx="818832" cy="818832"/>
      </dsp:txXfrm>
    </dsp:sp>
    <dsp:sp modelId="{56F040CF-6F47-4847-8647-F5FDBC9F146A}">
      <dsp:nvSpPr>
        <dsp:cNvPr id="6" name="Right Arrow 5"/>
        <dsp:cNvSpPr/>
      </dsp:nvSpPr>
      <dsp:spPr bwMode="white">
        <a:xfrm rot="6480000">
          <a:off x="2578496" y="1577250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6480000">
        <a:off x="2578496" y="1577250"/>
        <a:ext cx="216990" cy="276356"/>
      </dsp:txXfrm>
    </dsp:sp>
    <dsp:sp modelId="{4DEB6BE5-009F-44B4-83FA-1FE41DB12AD9}">
      <dsp:nvSpPr>
        <dsp:cNvPr id="7" name="Oval 6"/>
        <dsp:cNvSpPr/>
      </dsp:nvSpPr>
      <dsp:spPr bwMode="white">
        <a:xfrm>
          <a:off x="2087800" y="1890078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heat the coldbox</a:t>
          </a:r>
          <a:endParaRPr lang="en-US"/>
        </a:p>
      </dsp:txBody>
      <dsp:txXfrm>
        <a:off x="2087800" y="1890078"/>
        <a:ext cx="818832" cy="818832"/>
      </dsp:txXfrm>
    </dsp:sp>
    <dsp:sp modelId="{212C6A32-E039-4B6C-B264-DA671275507E}">
      <dsp:nvSpPr>
        <dsp:cNvPr id="8" name="Right Arrow 7"/>
        <dsp:cNvSpPr/>
      </dsp:nvSpPr>
      <dsp:spPr bwMode="white">
        <a:xfrm rot="10800000">
          <a:off x="1774597" y="2161316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1774597" y="2161316"/>
        <a:ext cx="216990" cy="276356"/>
      </dsp:txXfrm>
    </dsp:sp>
    <dsp:sp modelId="{16EAD731-A57C-4041-B559-7EC79077EC53}">
      <dsp:nvSpPr>
        <dsp:cNvPr id="9" name="Oval 8"/>
        <dsp:cNvSpPr/>
      </dsp:nvSpPr>
      <dsp:spPr bwMode="white">
        <a:xfrm>
          <a:off x="859553" y="1890078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rotate the stage</a:t>
          </a:r>
          <a:endParaRPr lang="en-US"/>
        </a:p>
      </dsp:txBody>
      <dsp:txXfrm>
        <a:off x="859553" y="1890078"/>
        <a:ext cx="818832" cy="818832"/>
      </dsp:txXfrm>
    </dsp:sp>
    <dsp:sp modelId="{2E34DF9E-868B-4A46-AA78-8199053E3B5A}">
      <dsp:nvSpPr>
        <dsp:cNvPr id="10" name="Right Arrow 9"/>
        <dsp:cNvSpPr/>
      </dsp:nvSpPr>
      <dsp:spPr bwMode="white">
        <a:xfrm rot="15120000">
          <a:off x="970699" y="1577250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5120000">
        <a:off x="970699" y="1577250"/>
        <a:ext cx="216990" cy="276356"/>
      </dsp:txXfrm>
    </dsp:sp>
    <dsp:sp modelId="{12FF041E-83E1-47C9-B066-87396D274A0D}">
      <dsp:nvSpPr>
        <dsp:cNvPr id="11" name="Oval 10"/>
        <dsp:cNvSpPr/>
      </dsp:nvSpPr>
      <dsp:spPr bwMode="white">
        <a:xfrm>
          <a:off x="480004" y="721946"/>
          <a:ext cx="818832" cy="8188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970" tIns="13970" rIns="13970" bIns="1397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cool the box down</a:t>
          </a:r>
          <a:endParaRPr lang="en-US"/>
        </a:p>
      </dsp:txBody>
      <dsp:txXfrm>
        <a:off x="480004" y="721946"/>
        <a:ext cx="818832" cy="818832"/>
      </dsp:txXfrm>
    </dsp:sp>
    <dsp:sp modelId="{AAFAAFBE-67D6-4C79-BA3C-CA0235E4A8BE}">
      <dsp:nvSpPr>
        <dsp:cNvPr id="12" name="Right Arrow 11"/>
        <dsp:cNvSpPr/>
      </dsp:nvSpPr>
      <dsp:spPr bwMode="white">
        <a:xfrm rot="-2159999">
          <a:off x="1277761" y="632211"/>
          <a:ext cx="216990" cy="27635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0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-2159999">
        <a:off x="1277761" y="632211"/>
        <a:ext cx="216990" cy="276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7F67C-EDC0-6741-A1E1-F6D7B419D6D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B317D-C1E2-F543-B625-718B8C82B4A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77200" y="1227240"/>
            <a:ext cx="5873760" cy="14284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690034"/>
                </a:solidFill>
                <a:latin typeface="Georgia" panose="02040502050405090303"/>
                <a:ea typeface="MS PGothic"/>
              </a:rPr>
              <a:t>Click to edit Master title style</a:t>
            </a:r>
            <a:endParaRPr lang="en-GB" sz="24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276120" y="2715840"/>
            <a:ext cx="5874120" cy="9525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GB" sz="20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Click to edit Master text styles</a:t>
            </a:r>
            <a:endParaRPr lang="en-GB" sz="20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GB" sz="2100" b="0" strike="noStrike" spc="-1">
                <a:solidFill>
                  <a:srgbClr val="ECECEC"/>
                </a:solidFill>
                <a:latin typeface="Arial" panose="020B0604020202090204"/>
              </a:rPr>
              <a:t>Click to edit the title text format</a:t>
            </a:r>
            <a:endParaRPr lang="en-GB" sz="2100" b="0" strike="noStrike" spc="-1">
              <a:solidFill>
                <a:srgbClr val="ECECEC"/>
              </a:solidFill>
              <a:latin typeface="Arial" panose="020B0604020202090204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06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500" b="0" strike="noStrike" spc="-1">
                <a:solidFill>
                  <a:srgbClr val="000000"/>
                </a:solidFill>
                <a:latin typeface="Arial" panose="020B0604020202090204"/>
              </a:rPr>
              <a:t>Click to edit the outline text format</a:t>
            </a:r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  <a:p>
            <a:pPr marL="864235" lvl="1" indent="-32385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350" b="0" strike="noStrike" spc="-1">
                <a:solidFill>
                  <a:srgbClr val="000000"/>
                </a:solidFill>
                <a:latin typeface="Arial" panose="020B0604020202090204"/>
              </a:rPr>
              <a:t>Second Outline Level</a:t>
            </a:r>
            <a:endParaRPr lang="en-GB" sz="1350" b="0" strike="noStrike" spc="-1">
              <a:solidFill>
                <a:srgbClr val="000000"/>
              </a:solidFill>
              <a:latin typeface="Arial" panose="020B0604020202090204"/>
            </a:endParaRPr>
          </a:p>
          <a:p>
            <a:pPr marL="1296035" lvl="2" indent="-288290">
              <a:spcBef>
                <a:spcPts val="64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200" b="0" strike="noStrike" spc="-1">
                <a:solidFill>
                  <a:srgbClr val="000000"/>
                </a:solidFill>
                <a:latin typeface="Arial" panose="020B0604020202090204"/>
              </a:rPr>
              <a:t>Third Outline Level</a:t>
            </a:r>
            <a:endParaRPr lang="en-GB" sz="1200" b="0" strike="noStrike" spc="-1">
              <a:solidFill>
                <a:srgbClr val="000000"/>
              </a:solidFill>
              <a:latin typeface="Arial" panose="020B0604020202090204"/>
            </a:endParaRPr>
          </a:p>
          <a:p>
            <a:pPr marL="1727835" lvl="3" indent="-2159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strike="noStrike" spc="-1">
                <a:solidFill>
                  <a:srgbClr val="000000"/>
                </a:solidFill>
                <a:latin typeface="Arial" panose="020B0604020202090204"/>
              </a:rPr>
              <a:t>Fourth Outline Level</a:t>
            </a:r>
            <a:endParaRPr lang="en-GB" sz="1200" b="0" strike="noStrike" spc="-1">
              <a:solidFill>
                <a:srgbClr val="000000"/>
              </a:solidFill>
              <a:latin typeface="Arial" panose="020B0604020202090204"/>
            </a:endParaRPr>
          </a:p>
          <a:p>
            <a:pPr marL="2160270" lvl="4" indent="-215900">
              <a:spcBef>
                <a:spcPts val="21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500" b="0" strike="noStrike" spc="-1">
                <a:solidFill>
                  <a:srgbClr val="000000"/>
                </a:solidFill>
                <a:latin typeface="Arial" panose="020B0604020202090204"/>
              </a:rPr>
              <a:t>Fifth Outline Level</a:t>
            </a:r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  <a:p>
            <a:pPr marL="2592070" lvl="5" indent="-215900">
              <a:spcBef>
                <a:spcPts val="21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500" b="0" strike="noStrike" spc="-1">
                <a:solidFill>
                  <a:srgbClr val="000000"/>
                </a:solidFill>
                <a:latin typeface="Arial" panose="020B0604020202090204"/>
              </a:rPr>
              <a:t>Sixth Outline Level</a:t>
            </a:r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  <a:p>
            <a:pPr marL="3023870" lvl="6" indent="-215900">
              <a:spcBef>
                <a:spcPts val="21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500" b="0" strike="noStrike" spc="-1">
                <a:solidFill>
                  <a:srgbClr val="000000"/>
                </a:solidFill>
                <a:latin typeface="Arial" panose="020B0604020202090204"/>
              </a:rPr>
              <a:t>Seventh Outline Level</a:t>
            </a:r>
            <a:endParaRPr lang="en-GB" sz="1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1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tags" Target="../tags/tag15.xml"/><Relationship Id="rId4" Type="http://schemas.openxmlformats.org/officeDocument/2006/relationships/image" Target="../media/image30.jpeg"/><Relationship Id="rId3" Type="http://schemas.openxmlformats.org/officeDocument/2006/relationships/tags" Target="../tags/tag14.xml"/><Relationship Id="rId2" Type="http://schemas.openxmlformats.org/officeDocument/2006/relationships/image" Target="../media/image29.jpeg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tags" Target="../tags/tag18.xml"/><Relationship Id="rId4" Type="http://schemas.openxmlformats.org/officeDocument/2006/relationships/image" Target="../media/image33.png"/><Relationship Id="rId3" Type="http://schemas.openxmlformats.org/officeDocument/2006/relationships/tags" Target="../tags/tag17.xml"/><Relationship Id="rId2" Type="http://schemas.openxmlformats.org/officeDocument/2006/relationships/image" Target="../media/image32.png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6.png"/><Relationship Id="rId3" Type="http://schemas.openxmlformats.org/officeDocument/2006/relationships/tags" Target="../tags/tag20.xml"/><Relationship Id="rId2" Type="http://schemas.openxmlformats.org/officeDocument/2006/relationships/image" Target="../media/image35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7.png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2.jpeg"/><Relationship Id="rId6" Type="http://schemas.openxmlformats.org/officeDocument/2006/relationships/tags" Target="../tags/tag2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9" Type="http://schemas.openxmlformats.org/officeDocument/2006/relationships/notesSlide" Target="../notesSlides/notesSlide14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43.png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14.xml"/><Relationship Id="rId10" Type="http://schemas.openxmlformats.org/officeDocument/2006/relationships/image" Target="../media/image45.png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9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tags" Target="../tags/tag51.xml"/><Relationship Id="rId3" Type="http://schemas.openxmlformats.org/officeDocument/2006/relationships/image" Target="../media/image20.png"/><Relationship Id="rId2" Type="http://schemas.openxmlformats.org/officeDocument/2006/relationships/tags" Target="../tags/tag50.xml"/><Relationship Id="rId1" Type="http://schemas.openxmlformats.org/officeDocument/2006/relationships/hyperlink" Target="https://indico.in2p3.fr/event/32425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0" Type="http://schemas.openxmlformats.org/officeDocument/2006/relationships/notesSlide" Target="../notesSlides/notesSlide22.xml"/><Relationship Id="rId1" Type="http://schemas.openxmlformats.org/officeDocument/2006/relationships/tags" Target="../tags/tag5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9.tiff"/><Relationship Id="rId3" Type="http://schemas.openxmlformats.org/officeDocument/2006/relationships/image" Target="../media/image58.tiff"/><Relationship Id="rId2" Type="http://schemas.openxmlformats.org/officeDocument/2006/relationships/image" Target="../media/image57.jpeg"/><Relationship Id="rId1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4.xml"/><Relationship Id="rId4" Type="http://schemas.openxmlformats.org/officeDocument/2006/relationships/hyperlink" Target="https://pdf.sciencedirectassets.com/271580/1-s2.0-S0168900224X00054/1-s2.0-S0168900224001888/main.pdf?X-Amz-Security-Token=IQoJb3JpZ2luX2VjENP%2F%2F%2F%2F%2F%2F%2F%2F%2F%2FwEaCXVzLWVhc3QtMSJHMEUCICKNLmiI6nsMRE7ZywviBBHWTXfwM%2F8aZj%2FyoUe6IfdWAiEA7YS9v2FFr" TargetMode="Externa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1" Type="http://schemas.openxmlformats.org/officeDocument/2006/relationships/tags" Target="../tags/tag6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6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67.xml"/><Relationship Id="rId4" Type="http://schemas.openxmlformats.org/officeDocument/2006/relationships/image" Target="../media/image81.png"/><Relationship Id="rId3" Type="http://schemas.openxmlformats.org/officeDocument/2006/relationships/tags" Target="../tags/tag66.xml"/><Relationship Id="rId2" Type="http://schemas.openxmlformats.org/officeDocument/2006/relationships/image" Target="../media/image80.png"/><Relationship Id="rId1" Type="http://schemas.openxmlformats.org/officeDocument/2006/relationships/tags" Target="../tags/tag65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4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6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1" Type="http://schemas.openxmlformats.org/officeDocument/2006/relationships/notesSlide" Target="../notesSlides/notesSlide35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hyperlink" Target="https://twiki.cern.ch/twiki/bin/view/Atlas/MaltaTestbeamSPS2022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4.xml"/><Relationship Id="rId4" Type="http://schemas.openxmlformats.org/officeDocument/2006/relationships/hyperlink" Target="https://pdf.sciencedirectassets.com/271580/1-s2.0-S0168900224X00054/1-s2.0-S0168900224001888/main.pdf?X-Amz-Security-Token=IQoJb3JpZ2luX2VjENP%2F%2F%2F%2F%2F%2F%2F%2F%2F%2FwEaCXVzLWVhc3QtMSJHMEUCICKNLmiI6nsMRE7ZywviBBHWTXfwM%2F8aZj%2FyoUe6IfdWAiEA7YS9v2FFr" TargetMode="Externa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hyperlink" Target="https://inspirehep.net/files/b8f7a8f2cd0bf7c322da4a14f6abc277" TargetMode="Externa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94.png"/><Relationship Id="rId7" Type="http://schemas.openxmlformats.org/officeDocument/2006/relationships/tags" Target="../tags/tag82.xml"/><Relationship Id="rId6" Type="http://schemas.openxmlformats.org/officeDocument/2006/relationships/image" Target="../media/image79.png"/><Relationship Id="rId5" Type="http://schemas.openxmlformats.org/officeDocument/2006/relationships/tags" Target="../tags/tag81.xml"/><Relationship Id="rId4" Type="http://schemas.openxmlformats.org/officeDocument/2006/relationships/image" Target="../media/image67.png"/><Relationship Id="rId3" Type="http://schemas.openxmlformats.org/officeDocument/2006/relationships/tags" Target="../tags/tag80.xml"/><Relationship Id="rId2" Type="http://schemas.openxmlformats.org/officeDocument/2006/relationships/image" Target="../media/image65.png"/><Relationship Id="rId10" Type="http://schemas.openxmlformats.org/officeDocument/2006/relationships/notesSlide" Target="../notesSlides/notesSlide39.xml"/><Relationship Id="rId1" Type="http://schemas.openxmlformats.org/officeDocument/2006/relationships/tags" Target="../tags/tag7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14.xml"/><Relationship Id="rId5" Type="http://schemas.openxmlformats.org/officeDocument/2006/relationships/hyperlink" Target="https://docs.google.com/spreadsheets/d/1tO-CDRCOBQZWqnIDptxwR9Xb8Sw_ovaCqroWBrh5YVE/edit#gid=846229434" TargetMode="External"/><Relationship Id="rId4" Type="http://schemas.openxmlformats.org/officeDocument/2006/relationships/tags" Target="../tags/tag84.xml"/><Relationship Id="rId3" Type="http://schemas.openxmlformats.org/officeDocument/2006/relationships/image" Target="../media/image96.png"/><Relationship Id="rId2" Type="http://schemas.openxmlformats.org/officeDocument/2006/relationships/image" Target="../media/image63.png"/><Relationship Id="rId1" Type="http://schemas.openxmlformats.org/officeDocument/2006/relationships/tags" Target="../tags/tag83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image" Target="../media/image97.tiff"/><Relationship Id="rId3" Type="http://schemas.openxmlformats.org/officeDocument/2006/relationships/tags" Target="../tags/tag86.xml"/><Relationship Id="rId2" Type="http://schemas.openxmlformats.org/officeDocument/2006/relationships/image" Target="../media/image63.png"/><Relationship Id="rId13" Type="http://schemas.openxmlformats.org/officeDocument/2006/relationships/notesSlide" Target="../notesSlides/notesSlide42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tags" Target="../tags/tag85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2" Type="http://schemas.openxmlformats.org/officeDocument/2006/relationships/notesSlide" Target="../notesSlides/notesSlide43.xml"/><Relationship Id="rId31" Type="http://schemas.openxmlformats.org/officeDocument/2006/relationships/slideLayout" Target="../slideLayouts/slideLayout14.xml"/><Relationship Id="rId30" Type="http://schemas.openxmlformats.org/officeDocument/2006/relationships/image" Target="../media/image48.png"/><Relationship Id="rId3" Type="http://schemas.openxmlformats.org/officeDocument/2006/relationships/tags" Target="../tags/tag96.xml"/><Relationship Id="rId29" Type="http://schemas.openxmlformats.org/officeDocument/2006/relationships/tags" Target="../tags/tag116.xml"/><Relationship Id="rId28" Type="http://schemas.openxmlformats.org/officeDocument/2006/relationships/image" Target="../media/image87.png"/><Relationship Id="rId27" Type="http://schemas.openxmlformats.org/officeDocument/2006/relationships/tags" Target="../tags/tag115.xml"/><Relationship Id="rId26" Type="http://schemas.openxmlformats.org/officeDocument/2006/relationships/image" Target="../media/image86.png"/><Relationship Id="rId25" Type="http://schemas.openxmlformats.org/officeDocument/2006/relationships/tags" Target="../tags/tag114.xml"/><Relationship Id="rId24" Type="http://schemas.openxmlformats.org/officeDocument/2006/relationships/image" Target="../media/image85.png"/><Relationship Id="rId23" Type="http://schemas.openxmlformats.org/officeDocument/2006/relationships/tags" Target="../tags/tag113.xml"/><Relationship Id="rId22" Type="http://schemas.openxmlformats.org/officeDocument/2006/relationships/image" Target="../media/image84.png"/><Relationship Id="rId21" Type="http://schemas.openxmlformats.org/officeDocument/2006/relationships/tags" Target="../tags/tag112.xml"/><Relationship Id="rId20" Type="http://schemas.openxmlformats.org/officeDocument/2006/relationships/image" Target="../media/image83.png"/><Relationship Id="rId2" Type="http://schemas.openxmlformats.org/officeDocument/2006/relationships/tags" Target="../tags/tag95.xml"/><Relationship Id="rId19" Type="http://schemas.openxmlformats.org/officeDocument/2006/relationships/tags" Target="../tags/tag111.xml"/><Relationship Id="rId18" Type="http://schemas.openxmlformats.org/officeDocument/2006/relationships/image" Target="../media/image82.png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20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hyperlink" Target="https://timber.cern.ch/query?tab=Visualization&amp;name=&amp;description=&amp;extractionTimeZone=LOCAL&amp;selectedOutput=0&amp;timeRange%5btype%5d=1&amp;timeRange%5bbefore%5d=24&amp;timeRange%5bbeforeUnit%5d=hours&amp;timeRange%5breference%5d%5btype%5d=now&amp;timeRange%5breference%5d%5boff" TargetMode="External"/><Relationship Id="rId3" Type="http://schemas.openxmlformats.org/officeDocument/2006/relationships/hyperlink" Target="https://op-webtools.web.cern.ch/vistar/vistars.php?usr=SPS1" TargetMode="Externa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1.xml"/><Relationship Id="rId1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2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1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8.png"/><Relationship Id="rId4" Type="http://schemas.openxmlformats.org/officeDocument/2006/relationships/tags" Target="../tags/tag124.xml"/><Relationship Id="rId3" Type="http://schemas.openxmlformats.org/officeDocument/2006/relationships/image" Target="../media/image107.png"/><Relationship Id="rId2" Type="http://schemas.openxmlformats.org/officeDocument/2006/relationships/tags" Target="../tags/tag123.xml"/><Relationship Id="rId1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10.png"/><Relationship Id="rId3" Type="http://schemas.openxmlformats.org/officeDocument/2006/relationships/tags" Target="../tags/tag126.xml"/><Relationship Id="rId2" Type="http://schemas.openxmlformats.org/officeDocument/2006/relationships/image" Target="../media/image109.png"/><Relationship Id="rId1" Type="http://schemas.openxmlformats.org/officeDocument/2006/relationships/tags" Target="../tags/tag125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29.xml"/><Relationship Id="rId4" Type="http://schemas.openxmlformats.org/officeDocument/2006/relationships/image" Target="../media/image112.png"/><Relationship Id="rId3" Type="http://schemas.openxmlformats.org/officeDocument/2006/relationships/tags" Target="../tags/tag128.xml"/><Relationship Id="rId2" Type="http://schemas.openxmlformats.org/officeDocument/2006/relationships/image" Target="../media/image111.png"/><Relationship Id="rId1" Type="http://schemas.openxmlformats.org/officeDocument/2006/relationships/tags" Target="../tags/tag127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14.png"/><Relationship Id="rId4" Type="http://schemas.openxmlformats.org/officeDocument/2006/relationships/tags" Target="../tags/tag132.xml"/><Relationship Id="rId3" Type="http://schemas.openxmlformats.org/officeDocument/2006/relationships/image" Target="../media/image113.png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6" Type="http://schemas.openxmlformats.org/officeDocument/2006/relationships/notesSlide" Target="../notesSlides/notesSlide55.xml"/><Relationship Id="rId25" Type="http://schemas.openxmlformats.org/officeDocument/2006/relationships/slideLayout" Target="../slideLayouts/slideLayout14.xml"/><Relationship Id="rId24" Type="http://schemas.openxmlformats.org/officeDocument/2006/relationships/image" Target="../media/image117.png"/><Relationship Id="rId23" Type="http://schemas.openxmlformats.org/officeDocument/2006/relationships/tags" Target="../tags/tag153.xml"/><Relationship Id="rId22" Type="http://schemas.openxmlformats.org/officeDocument/2006/relationships/image" Target="../media/image116.png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tags" Target="../tags/tag134.xml"/><Relationship Id="rId19" Type="http://schemas.openxmlformats.org/officeDocument/2006/relationships/tags" Target="../tags/tag150.xml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image" Target="../media/image115.png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0.xml"/><Relationship Id="rId1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image" Target="../media/image119.png"/><Relationship Id="rId5" Type="http://schemas.openxmlformats.org/officeDocument/2006/relationships/image" Target="../media/image68.png"/><Relationship Id="rId4" Type="http://schemas.openxmlformats.org/officeDocument/2006/relationships/tags" Target="../tags/tag155.xml"/><Relationship Id="rId3" Type="http://schemas.openxmlformats.org/officeDocument/2006/relationships/image" Target="../media/image66.png"/><Relationship Id="rId2" Type="http://schemas.openxmlformats.org/officeDocument/2006/relationships/tags" Target="../tags/tag154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159.xml"/><Relationship Id="rId1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73.png"/><Relationship Id="rId3" Type="http://schemas.openxmlformats.org/officeDocument/2006/relationships/tags" Target="../tags/tag161.xml"/><Relationship Id="rId2" Type="http://schemas.openxmlformats.org/officeDocument/2006/relationships/image" Target="../media/image72.png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1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22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65.xml"/><Relationship Id="rId1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7.tiff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hyperlink" Target="http://pcatlitkpdu02.cern.ch/NMC/VxVlMSEMUVQ70EcquYA0Qw/logon.htm" TargetMode="External"/><Relationship Id="rId4" Type="http://schemas.openxmlformats.org/officeDocument/2006/relationships/hyperlink" Target="https://ade-pixel-testbeam.web.cern.ch/ade-pixel-testbeam/" TargetMode="External"/><Relationship Id="rId3" Type="http://schemas.openxmlformats.org/officeDocument/2006/relationships/hyperlink" Target="https://timber.cern.ch/query?tab=Visualization&amp;name=&amp;description=&amp;extractionTimeZone=LOCAL&amp;selectedOutput=0&amp;timeRange%5Btype%5D=1&amp;timeRange%5Bbefore%5D=24&amp;timeRange%5BbeforeUnit%5D=hours&amp;timeRange%5Breference%5D%5Btype%5D=now&amp;timeRange%5Breference%5D%5Boff" TargetMode="External"/><Relationship Id="rId2" Type="http://schemas.openxmlformats.org/officeDocument/2006/relationships/hyperlink" Target="https://ade-pixel-group.web.cern.ch/Welcome/" TargetMode="External"/><Relationship Id="rId1" Type="http://schemas.openxmlformats.org/officeDocument/2006/relationships/hyperlink" Target="https://op-webtools.web.cern.ch/vistar/?usr=SPS1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0.png"/><Relationship Id="rId2" Type="http://schemas.openxmlformats.org/officeDocument/2006/relationships/tags" Target="../tags/tag11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77470" y="1219200"/>
            <a:ext cx="8196580" cy="951865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/>
            <a:r>
              <a:rPr lang="en-US" altLang="en-GB" sz="2320" b="1" strike="noStrike" spc="-1" dirty="0">
                <a:latin typeface="Times New Roman" panose="02020503050405090304" pitchFamily="18" charset="0"/>
                <a:cs typeface="Times New Roman" panose="02020503050405090304" pitchFamily="18" charset="0"/>
              </a:rPr>
              <a:t>Grazing angle study on Malta2 test beam 2024</a:t>
            </a:r>
            <a:endParaRPr lang="en-US" altLang="en-GB" sz="2320" b="1" strike="noStrike" spc="-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276225" y="2715895"/>
            <a:ext cx="8061960" cy="9525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altLang="en-GB" sz="1660" b="1" strike="noStrike" spc="-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L. Gonella, T. Inada, </a:t>
            </a:r>
            <a:r>
              <a:rPr lang="en-US" altLang="en-GB" sz="1660" b="1" u="sng" strike="noStrike" spc="-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L. Li</a:t>
            </a:r>
            <a:r>
              <a:rPr lang="en-US" altLang="en-GB" sz="1660" b="1" strike="noStrike" spc="-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, A. Vijay, </a:t>
            </a:r>
            <a:endParaRPr lang="en-GB" sz="1660" b="1" strike="noStrike" spc="-1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en-GB" sz="1660" b="1" spc="-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09</a:t>
            </a:r>
            <a:r>
              <a:rPr lang="en-GB" sz="1660" b="1" spc="-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/</a:t>
            </a:r>
            <a:r>
              <a:rPr lang="en-US" altLang="en-GB" sz="1660" b="1" spc="-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05</a:t>
            </a:r>
            <a:r>
              <a:rPr lang="en-GB" sz="1660" b="1" spc="-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/202</a:t>
            </a:r>
            <a:r>
              <a:rPr lang="en-US" altLang="en-GB" sz="1660" b="1" spc="-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4</a:t>
            </a:r>
            <a:endParaRPr lang="en-US" altLang="en-GB" sz="1660" b="1" strike="noStrike" spc="-1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952"/>
                <a:ext cx="10359390" cy="444500"/>
              </a:xfrm>
            </p:spPr>
            <p:txBody>
              <a:bodyPr wrap="square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𝝈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𝑫𝑼𝑻</m:t>
                        </m:r>
                      </m:sub>
                    </m:sSub>
                  </m:oMath>
                </a14:m>
                <a:r>
                  <a:rPr lang="en-US" sz="3200" b="1">
                    <a:solidFill>
                      <a:srgbClr val="0070C0"/>
                    </a:solidFill>
                    <a:latin typeface="Times New Roman Bold" panose="02020503050405090304" charset="0"/>
                    <a:cs typeface="Times New Roman Bold" panose="02020503050405090304" charset="0"/>
                  </a:rPr>
                  <a:t> of W8R20, Vsub 6V, ITHR025(170 electrons)</a:t>
                </a:r>
                <a:endParaRPr lang="en-US" sz="3200" b="1">
                  <a:solidFill>
                    <a:srgbClr val="0070C0"/>
                  </a:solidFill>
                  <a:latin typeface="Times New Roman Bold" panose="02020503050405090304" charset="0"/>
                  <a:cs typeface="Times New Roman Bold" panose="02020503050405090304" charset="0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952"/>
                <a:ext cx="10359390" cy="444500"/>
              </a:xfrm>
              <a:blipFill rotWithShape="1">
                <a:blip r:embed="rId1"/>
                <a:stretch>
                  <a:fillRect t="-6214" b="7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9" name="Picture 8" descr="Screen Shot 2023-12-04 at 3.48.5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390"/>
            <a:ext cx="4683760" cy="3074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525" r="2789"/>
          <a:stretch>
            <a:fillRect/>
          </a:stretch>
        </p:blipFill>
        <p:spPr>
          <a:xfrm>
            <a:off x="5240655" y="834390"/>
            <a:ext cx="4204970" cy="2989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1294765" y="4031615"/>
                <a:ext cx="7285355" cy="584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𝑅𝑀𝑆</m:t>
                        </m:r>
                      </m:e>
                      <m:sub>
                        <m:r>
                          <a:rPr lang="en-US" sz="16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𝑟𝑒𝑠𝑖𝑑𝑢𝑎𝑙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, it decreases against inclined angle then increases, and the turning point is 25 deg. Unfortunately, we miss the lower angle than 30 deg last August.</a:t>
                </a:r>
                <a:endParaRPr lang="en-US" sz="16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765" y="4031615"/>
                <a:ext cx="7285355" cy="5842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Reference planes check: liquid leaking of chiller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3690" y="610870"/>
            <a:ext cx="2285365" cy="3046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95260" y="609600"/>
            <a:ext cx="2285365" cy="3047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07970" y="609600"/>
            <a:ext cx="4743450" cy="319532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2599055" y="2753995"/>
            <a:ext cx="2243455" cy="133032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101725" y="4192905"/>
            <a:ext cx="75850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Liquid leaks from the coldbox/pipe connection.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Pipe escaped from the nut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solved by re-installation.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no dropping for the moment, need further check with longer run.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Reference planes check: mis-alignment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0472" b="74094"/>
          <a:stretch>
            <a:fillRect/>
          </a:stretch>
        </p:blipFill>
        <p:spPr>
          <a:xfrm>
            <a:off x="0" y="431800"/>
            <a:ext cx="9576435" cy="157289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4925695" y="431800"/>
            <a:ext cx="4718685" cy="179514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925695" y="1889760"/>
            <a:ext cx="47193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Out of beam area because of x mis-alignment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470" y="2144395"/>
            <a:ext cx="2474595" cy="33013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572385" y="2273935"/>
            <a:ext cx="23533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plane 1, 2 &amp;3: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mis-alignment both in X and Y orientation.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planes tilt along Z-axis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up-stream/down stream wings: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linear stage tilts along X-axis, plane 1, 2 &amp; 3 are higher than plane 4, 5 &amp; 6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25695" y="2273935"/>
            <a:ext cx="5165725" cy="23234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Hit map after alignment using laserliner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36" t="2885" r="39628" b="25014"/>
          <a:stretch>
            <a:fillRect/>
          </a:stretch>
        </p:blipFill>
        <p:spPr>
          <a:xfrm>
            <a:off x="0" y="727710"/>
            <a:ext cx="6582410" cy="27603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0" y="3773170"/>
            <a:ext cx="9501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Better performance after the alignment.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Could do it more precisly manully, should the mis-alignment affect the tracking? (</a:t>
            </a:r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offline alignment verified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asymmetry found, might be related to the beam issue.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40500" y="601980"/>
            <a:ext cx="3540125" cy="2179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Hit Asymmetry on telescope planes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0" y="2718435"/>
            <a:ext cx="95015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The asymmetry is not the beam issue.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It only happend when plane 3 was used for triggering.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ununiformity of triggering between left and right part of plane (W7R12, Malta CZ)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The asymmetry was already observed last August, Not understood yet, it could be solved by running some time.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3" b="64852"/>
          <a:stretch>
            <a:fillRect/>
          </a:stretch>
        </p:blipFill>
        <p:spPr>
          <a:xfrm>
            <a:off x="0" y="1010285"/>
            <a:ext cx="10079355" cy="13855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Alignment of  telescope planes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921" b="63353"/>
          <a:stretch>
            <a:fillRect/>
          </a:stretch>
        </p:blipFill>
        <p:spPr>
          <a:xfrm>
            <a:off x="53340" y="498475"/>
            <a:ext cx="9998710" cy="15328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3340" y="4576445"/>
            <a:ext cx="8432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Alignment is much improved on 1st May.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Mis-alignment is still there, could be deal with off-line alignment in MaltaTbAnalysis.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Verified with sample (W15R19, Malta2 sensor without irradiation), ready for W12R7 data taking.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6" name="Picture 5" descr="Screenshot 2024-05-02 at 17.05.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2406650"/>
            <a:ext cx="3187065" cy="1861185"/>
          </a:xfrm>
          <a:prstGeom prst="rect">
            <a:avLst/>
          </a:prstGeom>
        </p:spPr>
      </p:pic>
      <p:pic>
        <p:nvPicPr>
          <p:cNvPr id="8" name="Picture 7" descr="Screenshot 2024-05-02 at 17.06.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5" y="2386965"/>
            <a:ext cx="2275205" cy="2094230"/>
          </a:xfrm>
          <a:prstGeom prst="rect">
            <a:avLst/>
          </a:prstGeom>
        </p:spPr>
      </p:pic>
      <p:pic>
        <p:nvPicPr>
          <p:cNvPr id="9" name="Picture 8" descr="Screenshot 2024-05-02 at 17.07.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345" y="2289810"/>
            <a:ext cx="2274570" cy="21666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DUT status check: rotational stage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7950" y="597535"/>
            <a:ext cx="59499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Issues we got in last Malta test beam: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- Motor overloaded when temperature is low (verified to be 5 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503050405090304" pitchFamily="18" charset="0"/>
              </a:rPr>
              <a:t>℃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- Tried to warm the stage with heater, but the minimum temperature was 9.2 when heater was on. (The irradiated sensor should work when temperature &lt; 15).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- Cover the stage with foam and aluminum foil, to prevent heat dissipating. Not working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610235" y="2464435"/>
          <a:ext cx="3766185" cy="2708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5132070" y="2464435"/>
            <a:ext cx="4528185" cy="2850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Plan to rotate at higher T and take data at lower T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remote T monitoring, ok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remote power control for heater, ok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remote power socket control for rotational stage, ok (in case overload)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Drawbacks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Time consuming to cool down the box to - 15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503050405090304" pitchFamily="18" charset="0"/>
              </a:rPr>
              <a:t>℃ </a:t>
            </a:r>
            <a:r>
              <a:rPr lang="en-US" sz="1600" dirty="0">
                <a:latin typeface="Times New Roman Regular" panose="02020503050405090304" charset="0"/>
                <a:ea typeface="SimSun" panose="02010600030101010101" pitchFamily="2" charset="-122"/>
                <a:cs typeface="Times New Roman Regular" panose="02020503050405090304" charset="0"/>
              </a:rPr>
              <a:t>many times</a:t>
            </a:r>
            <a:endParaRPr lang="en-US" sz="1600" dirty="0">
              <a:latin typeface="Times New Roman Regular" panose="02020503050405090304" charset="0"/>
              <a:ea typeface="SimSun" panose="02010600030101010101" pitchFamily="2" charset="-122"/>
              <a:cs typeface="Times New Roman Regular" panose="02020503050405090304" charset="0"/>
            </a:endParaRPr>
          </a:p>
          <a:p>
            <a:pPr algn="l"/>
            <a:r>
              <a:rPr lang="en-US" sz="1600" dirty="0">
                <a:latin typeface="Times New Roman Regular" panose="02020503050405090304" charset="0"/>
                <a:ea typeface="SimSun" panose="02010600030101010101" pitchFamily="2" charset="-122"/>
                <a:cs typeface="Times New Roman Regular" panose="02020503050405090304" charset="0"/>
              </a:rPr>
              <a:t>   Call the data taking program at every single angle setting.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79845" y="67945"/>
            <a:ext cx="3061335" cy="22961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77406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DUT status check: mis-alignment on height between DUT and reference planes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508760" y="1840230"/>
            <a:ext cx="256540" cy="15900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>
            <p:custDataLst>
              <p:tags r:id="rId1"/>
            </p:custDataLst>
          </p:nvPr>
        </p:nvSpPr>
        <p:spPr>
          <a:xfrm>
            <a:off x="2178685" y="1840230"/>
            <a:ext cx="256540" cy="15900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>
            <p:custDataLst>
              <p:tags r:id="rId2"/>
            </p:custDataLst>
          </p:nvPr>
        </p:nvSpPr>
        <p:spPr>
          <a:xfrm>
            <a:off x="2848610" y="1840230"/>
            <a:ext cx="256540" cy="15900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>
            <p:custDataLst>
              <p:tags r:id="rId3"/>
            </p:custDataLst>
          </p:nvPr>
        </p:nvSpPr>
        <p:spPr>
          <a:xfrm>
            <a:off x="7267575" y="1840230"/>
            <a:ext cx="256540" cy="15900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>
            <p:custDataLst>
              <p:tags r:id="rId4"/>
            </p:custDataLst>
          </p:nvPr>
        </p:nvSpPr>
        <p:spPr>
          <a:xfrm>
            <a:off x="7937500" y="1840230"/>
            <a:ext cx="256540" cy="15900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>
            <p:custDataLst>
              <p:tags r:id="rId5"/>
            </p:custDataLst>
          </p:nvPr>
        </p:nvSpPr>
        <p:spPr>
          <a:xfrm>
            <a:off x="8607425" y="1840230"/>
            <a:ext cx="256540" cy="15900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>
            <p:custDataLst>
              <p:tags r:id="rId6"/>
            </p:custDataLst>
          </p:nvPr>
        </p:nvSpPr>
        <p:spPr>
          <a:xfrm>
            <a:off x="3953510" y="693420"/>
            <a:ext cx="2606675" cy="34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5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787400" y="3437890"/>
            <a:ext cx="3134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7"/>
            </p:custDataLst>
          </p:nvPr>
        </p:nvCxnSpPr>
        <p:spPr>
          <a:xfrm>
            <a:off x="6584315" y="3437890"/>
            <a:ext cx="3134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>
            <p:custDataLst>
              <p:tags r:id="rId8"/>
            </p:custDataLst>
          </p:nvPr>
        </p:nvSpPr>
        <p:spPr>
          <a:xfrm>
            <a:off x="4612640" y="3582035"/>
            <a:ext cx="1144270" cy="5429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>
            <p:custDataLst>
              <p:tags r:id="rId9"/>
            </p:custDataLst>
          </p:nvPr>
        </p:nvSpPr>
        <p:spPr>
          <a:xfrm>
            <a:off x="4768850" y="2664460"/>
            <a:ext cx="164465" cy="7734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>
            <p:custDataLst>
              <p:tags r:id="rId10"/>
            </p:custDataLst>
          </p:nvPr>
        </p:nvSpPr>
        <p:spPr>
          <a:xfrm rot="5400000">
            <a:off x="5073015" y="3133090"/>
            <a:ext cx="164465" cy="7734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ectangles 18"/>
          <p:cNvSpPr/>
          <p:nvPr>
            <p:custDataLst>
              <p:tags r:id="rId11"/>
            </p:custDataLst>
          </p:nvPr>
        </p:nvSpPr>
        <p:spPr>
          <a:xfrm>
            <a:off x="4512310" y="1269365"/>
            <a:ext cx="256540" cy="15900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1765300" y="2536190"/>
            <a:ext cx="76200" cy="543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>
            <p:custDataLst>
              <p:tags r:id="rId12"/>
            </p:custDataLst>
          </p:nvPr>
        </p:nvSpPr>
        <p:spPr>
          <a:xfrm>
            <a:off x="2458720" y="2536190"/>
            <a:ext cx="76200" cy="543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>
            <p:custDataLst>
              <p:tags r:id="rId13"/>
            </p:custDataLst>
          </p:nvPr>
        </p:nvSpPr>
        <p:spPr>
          <a:xfrm>
            <a:off x="3118485" y="2536190"/>
            <a:ext cx="76200" cy="543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>
            <p:custDataLst>
              <p:tags r:id="rId14"/>
            </p:custDataLst>
          </p:nvPr>
        </p:nvSpPr>
        <p:spPr>
          <a:xfrm>
            <a:off x="4768850" y="1895475"/>
            <a:ext cx="76200" cy="543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>
            <p:custDataLst>
              <p:tags r:id="rId15"/>
            </p:custDataLst>
          </p:nvPr>
        </p:nvSpPr>
        <p:spPr>
          <a:xfrm>
            <a:off x="7545705" y="2536190"/>
            <a:ext cx="76200" cy="543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s 25"/>
          <p:cNvSpPr/>
          <p:nvPr>
            <p:custDataLst>
              <p:tags r:id="rId16"/>
            </p:custDataLst>
          </p:nvPr>
        </p:nvSpPr>
        <p:spPr>
          <a:xfrm>
            <a:off x="8231505" y="2536190"/>
            <a:ext cx="76200" cy="543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ectangles 26"/>
          <p:cNvSpPr/>
          <p:nvPr>
            <p:custDataLst>
              <p:tags r:id="rId17"/>
            </p:custDataLst>
          </p:nvPr>
        </p:nvSpPr>
        <p:spPr>
          <a:xfrm>
            <a:off x="8881745" y="2536190"/>
            <a:ext cx="76200" cy="543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0" idx="0"/>
            <a:endCxn id="27" idx="0"/>
          </p:cNvCxnSpPr>
          <p:nvPr/>
        </p:nvCxnSpPr>
        <p:spPr>
          <a:xfrm>
            <a:off x="1803400" y="2536190"/>
            <a:ext cx="7116445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Text Box 29"/>
          <p:cNvSpPr txBox="1"/>
          <p:nvPr/>
        </p:nvSpPr>
        <p:spPr>
          <a:xfrm>
            <a:off x="1428115" y="4298315"/>
            <a:ext cx="7115810" cy="774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Will test the old one (yellow plastic 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‘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’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holder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), it worked in last Malta2 test beam.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Print more 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‘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’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holders for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alternative.</a:t>
            </a:r>
            <a:endParaRPr lang="en-US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DUT status check: samples to be tested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45185"/>
            <a:ext cx="7710805" cy="304482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09245" y="1415415"/>
            <a:ext cx="4305300" cy="1682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>
            <p:custDataLst>
              <p:tags r:id="rId3"/>
            </p:custDataLst>
          </p:nvPr>
        </p:nvSpPr>
        <p:spPr>
          <a:xfrm>
            <a:off x="309245" y="1247140"/>
            <a:ext cx="4305300" cy="16827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4700270" y="1506220"/>
            <a:ext cx="143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top priority</a:t>
            </a:r>
            <a:endParaRPr lang="en-US" sz="1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1" name="Text Box 30"/>
          <p:cNvSpPr txBox="1"/>
          <p:nvPr>
            <p:custDataLst>
              <p:tags r:id="rId4"/>
            </p:custDataLst>
          </p:nvPr>
        </p:nvSpPr>
        <p:spPr>
          <a:xfrm>
            <a:off x="4700270" y="1169035"/>
            <a:ext cx="47694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solidFill>
                  <a:srgbClr val="FFC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plan to test as reference, W12R1 is bonded.</a:t>
            </a:r>
            <a:endParaRPr lang="en-US" sz="1600" dirty="0">
              <a:solidFill>
                <a:srgbClr val="FFC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32" name="Table 31"/>
          <p:cNvGraphicFramePr/>
          <p:nvPr>
            <p:custDataLst>
              <p:tags r:id="rId5"/>
            </p:custDataLst>
          </p:nvPr>
        </p:nvGraphicFramePr>
        <p:xfrm>
          <a:off x="654685" y="4208780"/>
          <a:ext cx="6421120" cy="129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560"/>
                <a:gridCol w="3210560"/>
              </a:tblGrid>
              <a:tr h="3232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parameters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value</a:t>
                      </a:r>
                      <a:endParaRPr lang="en-US" sz="1400"/>
                    </a:p>
                  </a:txBody>
                  <a:tcPr/>
                </a:tc>
              </a:tr>
              <a:tr h="3232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ITHR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15, 20, 40, 80, 120</a:t>
                      </a:r>
                      <a:endParaRPr lang="en-US" sz="1400"/>
                    </a:p>
                  </a:txBody>
                  <a:tcPr/>
                </a:tc>
              </a:tr>
              <a:tr h="3232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SUB [-V]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6, 9, 15, 20, 25, 30</a:t>
                      </a:r>
                      <a:endParaRPr lang="en-US" sz="1400"/>
                    </a:p>
                  </a:txBody>
                  <a:tcPr/>
                </a:tc>
              </a:tr>
              <a:tr h="3232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Angle [deg]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0, 5, 10, 15, 20, 25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1442085" y="3890010"/>
            <a:ext cx="5034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Test beam configurations for W12R7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Test beam plan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6" name="Picture 5" descr="Screenshot 2024-05-02 at 17.09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2231390"/>
            <a:ext cx="9567545" cy="30886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" y="480695"/>
            <a:ext cx="100780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Telescope plane is calibrated for data taking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Cold box Temperature/Humidity balance issue: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Humidity is decreased by introducing dry nitrogen, but the hot dry netrigen will warm up the cold box, hard to achieve -12C (planned working temperature)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Try to first cool down the box to -12 C, and then increase the nitrogen flux, and control the humidity in 20%, dew point temperature -30.3C, and take data from 15th-21st May. If BCM does not have plan, we have one week more. 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5180330" y="2724150"/>
            <a:ext cx="643890" cy="15360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60775" y="4671695"/>
            <a:ext cx="251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Occupied by CERF, beam intensity(10^6 - 10^8) is too high for us to take data.</a:t>
            </a:r>
            <a:endParaRPr lang="en-US" sz="1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10" name="Straight Arrow Connector 9"/>
          <p:cNvCxnSpPr>
            <a:stCxn id="8" idx="2"/>
            <a:endCxn id="9" idx="0"/>
          </p:cNvCxnSpPr>
          <p:nvPr/>
        </p:nvCxnSpPr>
        <p:spPr>
          <a:xfrm flipH="1">
            <a:off x="4917440" y="4260215"/>
            <a:ext cx="584835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0"/>
            <a:ext cx="1007872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Malta: A candidate for outmost Tracker layer on HL-LHC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8" name="Picture 7" descr="Screenshot 2024-05-08 at 17.50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0" y="3213100"/>
            <a:ext cx="3999865" cy="2128520"/>
          </a:xfrm>
          <a:prstGeom prst="rect">
            <a:avLst/>
          </a:prstGeom>
        </p:spPr>
      </p:pic>
      <p:pic>
        <p:nvPicPr>
          <p:cNvPr id="11" name="Picture 10" descr="Screenshot 2024-05-08 at 18.05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25" y="705485"/>
            <a:ext cx="3579495" cy="2042795"/>
          </a:xfrm>
          <a:prstGeom prst="rect">
            <a:avLst/>
          </a:prstGeom>
        </p:spPr>
      </p:pic>
      <p:pic>
        <p:nvPicPr>
          <p:cNvPr id="12" name="Picture 11" descr="Screenshot 2024-05-08 at 18.06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620" y="972185"/>
            <a:ext cx="1473835" cy="150876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398010" y="3244850"/>
            <a:ext cx="5624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Malta series is designed for the outmost tracker layer on HL-LHC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Radiation hardness: 3e^15 1MeV neq/cm2 + 100MRad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T-J 180 nm imaging process (Modified)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Pixel matrix: 512*512(Malta), 224*512(Malta)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Pixel pitch: 36.4um*36.4um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M1 and M4 were modifed in size, which is mean source of RTS noise.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5" name="Picture 14" descr="Screenshot 2024-05-08 at 18.15.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" y="461010"/>
            <a:ext cx="3421380" cy="253174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40030" y="2564765"/>
            <a:ext cx="11417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Malta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7" name="Text Box 16"/>
          <p:cNvSpPr txBox="1"/>
          <p:nvPr>
            <p:custDataLst>
              <p:tags r:id="rId5"/>
            </p:custDataLst>
          </p:nvPr>
        </p:nvSpPr>
        <p:spPr>
          <a:xfrm>
            <a:off x="240030" y="4876800"/>
            <a:ext cx="11417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Malta2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Before data taking: thoughts on rotational stage and DUT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graphicFrame>
        <p:nvGraphicFramePr>
          <p:cNvPr id="5" name="Diagram 4"/>
          <p:cNvGraphicFramePr/>
          <p:nvPr>
            <p:custDataLst>
              <p:tags r:id="rId1"/>
            </p:custDataLst>
          </p:nvPr>
        </p:nvGraphicFramePr>
        <p:xfrm>
          <a:off x="419735" y="970915"/>
          <a:ext cx="3766185" cy="2708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Box 10"/>
          <p:cNvSpPr txBox="1"/>
          <p:nvPr/>
        </p:nvSpPr>
        <p:spPr>
          <a:xfrm>
            <a:off x="3229610" y="2497455"/>
            <a:ext cx="607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DUT OFF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2" name="Text Box 11"/>
          <p:cNvSpPr txBox="1"/>
          <p:nvPr>
            <p:custDataLst>
              <p:tags r:id="rId7"/>
            </p:custDataLst>
          </p:nvPr>
        </p:nvSpPr>
        <p:spPr>
          <a:xfrm>
            <a:off x="1158875" y="1102995"/>
            <a:ext cx="607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DUT ON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304415" y="1875155"/>
            <a:ext cx="699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2.5hrs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" name="Text Box 14"/>
          <p:cNvSpPr txBox="1"/>
          <p:nvPr>
            <p:custDataLst>
              <p:tags r:id="rId8"/>
            </p:custDataLst>
          </p:nvPr>
        </p:nvSpPr>
        <p:spPr>
          <a:xfrm>
            <a:off x="1953260" y="2762885"/>
            <a:ext cx="699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0.5hrs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6" name="Text Box 15"/>
          <p:cNvSpPr txBox="1"/>
          <p:nvPr>
            <p:custDataLst>
              <p:tags r:id="rId9"/>
            </p:custDataLst>
          </p:nvPr>
        </p:nvSpPr>
        <p:spPr>
          <a:xfrm>
            <a:off x="1605280" y="1875155"/>
            <a:ext cx="699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1.5hrs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148590" y="622935"/>
            <a:ext cx="4639945" cy="4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302260" y="3842385"/>
            <a:ext cx="43484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For degree 0, 5, 10, 15 and 20: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we can take data and change angle remotely.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We should do it every 4-5 hours depending on data rate. 20-25 in total without issues.  I would volunteer for the night time.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111750" y="3679825"/>
            <a:ext cx="38652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For degree 25, will try to rotate the stage remotely with higher power of heater(now 25V, 5A, Maximum 30V), would be test on 15th May with  Anusree.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We need an extra access for degree 25 if remote control does not work, but we are not the main user.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24" name="Picture 23" descr="Screenshot 2024-05-07 at 18.46.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1750" y="628650"/>
            <a:ext cx="4003040" cy="2809240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6510655" y="1414145"/>
            <a:ext cx="1344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sample W8R20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Before data taking: thoughts on safe T/H region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5-07 at 19.57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" y="937260"/>
            <a:ext cx="6044565" cy="40792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676525" y="1368425"/>
            <a:ext cx="0" cy="32962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199505" y="1294765"/>
            <a:ext cx="383032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Safe T/H region for W12R7 data taking: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-12 C is hard to achieve, is -11 acceptable?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30% of Humidity seems to be safe just for condensing.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Any other reasons for humidity to be as lower as possible?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-11C/30% is confirmed to be ok to take data on Malta readout meeting 8th May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2155" y="3688715"/>
            <a:ext cx="49098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>
            <p:custDataLst>
              <p:tags r:id="rId2"/>
            </p:custDataLst>
          </p:nvPr>
        </p:nvCxnSpPr>
        <p:spPr>
          <a:xfrm flipV="1">
            <a:off x="2930525" y="1368425"/>
            <a:ext cx="0" cy="329628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9775" y="3343275"/>
            <a:ext cx="4871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Further thoughts on the results obtained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10515" y="3850005"/>
            <a:ext cx="9081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We have got some measurements on inclined angle study(30-60 deg)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This could be applied to the depletion depth study.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Shall we present them on a possible conference in the future? 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hlinkClick r:id="rId1" action="ppaction://hlinkfile"/>
              </a:rPr>
              <a:t>PIXEL2024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18-22 Nov. is a promising one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2" name="Picture 11" descr="Screen Shot 2023-12-15 at 10.39.05 AM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9550" y="788035"/>
            <a:ext cx="4272915" cy="2854325"/>
          </a:xfrm>
          <a:prstGeom prst="rect">
            <a:avLst/>
          </a:prstGeom>
        </p:spPr>
      </p:pic>
      <p:pic>
        <p:nvPicPr>
          <p:cNvPr id="5" name="Picture 4" descr="Screen Shot 2023-12-15 at 10.43.27 AM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88585" y="788035"/>
            <a:ext cx="4272280" cy="2854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Malta2 Test beam in May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8716335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843280"/>
            <a:ext cx="28321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 dirty="0">
                <a:latin typeface="Times New Roman Bold" panose="02020503050405090304" charset="0"/>
                <a:cs typeface="Times New Roman Bold" panose="02020503050405090304" charset="0"/>
              </a:rPr>
              <a:t>Malta2 sensor</a:t>
            </a:r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Technology: TJ-180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chip size: 20.2x10.1168 mm^2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Matrix: 224x512 pixels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pixel size: 36.4x36.4um^2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DUT sensor: W12R7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Cz </a:t>
            </a:r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back matelized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EDPW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thickness: 100 um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high doping n-layer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Irradiated 1E15 neq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Reference sensor: W11R0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Cz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EDPW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high doping n-layer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thickness 100um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9" name="Picture 8" descr="Screen Shot 2023-08-30 at 4.16.3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875" y="1446530"/>
            <a:ext cx="3860800" cy="21145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490970" y="196215"/>
            <a:ext cx="3589655" cy="3164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600" b="1" dirty="0">
                <a:latin typeface="Times New Roman Bold" panose="02020503050405090304" charset="0"/>
                <a:cs typeface="Times New Roman Bold" panose="02020503050405090304" charset="0"/>
              </a:rPr>
              <a:t>Test setup</a:t>
            </a:r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all other settings are by default.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operating temperature: -12C / </a:t>
            </a:r>
            <a:r>
              <a:rPr lang="en-US" sz="1600" dirty="0">
                <a:solidFill>
                  <a:srgbClr val="00B05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room temperature for reference chip</a:t>
            </a:r>
            <a:endParaRPr lang="en-US" sz="1600" dirty="0">
              <a:solidFill>
                <a:srgbClr val="00B05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relative humidity: &lt; 40%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15" name="Table 14"/>
          <p:cNvGraphicFramePr/>
          <p:nvPr>
            <p:custDataLst>
              <p:tags r:id="rId2"/>
            </p:custDataLst>
          </p:nvPr>
        </p:nvGraphicFramePr>
        <p:xfrm>
          <a:off x="6543675" y="546100"/>
          <a:ext cx="333184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490"/>
                <a:gridCol w="2332355"/>
              </a:tblGrid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name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value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Vsub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B050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6</a:t>
                      </a: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, 9, 15, 20, 25, 30 [V]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ITHR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15, 20, 40, 80,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120 [DAC]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Deg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0, 5, 10, 15, 20, 25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Malta2 test beam: Asymmetry again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36" t="2885" r="39628" b="25014"/>
          <a:stretch>
            <a:fillRect/>
          </a:stretch>
        </p:blipFill>
        <p:spPr>
          <a:xfrm>
            <a:off x="0" y="727710"/>
            <a:ext cx="5918835" cy="2482215"/>
          </a:xfrm>
          <a:prstGeom prst="rect">
            <a:avLst/>
          </a:prstGeom>
        </p:spPr>
      </p:pic>
      <p:pic>
        <p:nvPicPr>
          <p:cNvPr id="4" name="Picture 3" descr="Screenshot 2024-05-21 at 18.57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0" y="3357245"/>
            <a:ext cx="3625215" cy="20548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068695" y="685165"/>
            <a:ext cx="385318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 asymmetry hit on plane 3 occurred again.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trigger rate and hit position is affected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 effects on clsize, tracking efficiency, spatial resolution study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it affects the sector comparison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This issue seems to be related to the beam intensity(sensitive to high hit rate?), details not known yet.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Solution: move plane 3 a bit away from beam center.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Malta2 test beam: abmormal hit map on DUT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3075" y="3629660"/>
            <a:ext cx="88760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Abnormal hit map on DUT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Occurred when ITHR set to be 120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Once it ran at ITHR120, hard to bring it back to normal. Not working to descrase the ITHR value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 tapcalibration run may be helpful.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 taken ignoring ITHR120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36905"/>
            <a:ext cx="7238365" cy="29933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Summary of test beam W12R7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0" y="668655"/>
          <a:ext cx="575691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970"/>
                <a:gridCol w="1918970"/>
                <a:gridCol w="191897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Angle [deg]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RunNo.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comments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8394-8423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ITHR 15-120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8424-8453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Asymmetry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8593-8616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ITHR 15-120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8454-8483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abnormal hit map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8484-8513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ITHR 15-120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8521-8544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ITHR 15-80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20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8545-8568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ITHR 15-80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25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8569--8592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ITHR 15-80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 descr="Screenshot 2024-05-22 at 10.09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75" y="2969260"/>
            <a:ext cx="3345180" cy="1981835"/>
          </a:xfrm>
          <a:prstGeom prst="rect">
            <a:avLst/>
          </a:prstGeom>
        </p:spPr>
      </p:pic>
      <p:pic>
        <p:nvPicPr>
          <p:cNvPr id="8" name="Picture 7" descr="Screenshot 2024-05-22 at 10.10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75" y="580390"/>
            <a:ext cx="3345180" cy="1981835"/>
          </a:xfrm>
          <a:prstGeom prst="rect">
            <a:avLst/>
          </a:prstGeom>
        </p:spPr>
      </p:pic>
      <p:pic>
        <p:nvPicPr>
          <p:cNvPr id="9" name="Picture 8" descr="Screenshot 2024-05-22 at 10.11.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130" y="3225800"/>
            <a:ext cx="3345815" cy="1982470"/>
          </a:xfrm>
          <a:prstGeom prst="rect">
            <a:avLst/>
          </a:prstGeom>
        </p:spPr>
      </p:pic>
      <p:pic>
        <p:nvPicPr>
          <p:cNvPr id="10" name="Picture 9" descr="Screenshot 2024-05-22 at 10.11.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25800"/>
            <a:ext cx="3345180" cy="1981835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19050" y="3256280"/>
            <a:ext cx="6556375" cy="22377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>
            <p:custDataLst>
              <p:tags r:id="rId6"/>
            </p:custDataLst>
          </p:nvPr>
        </p:nvSpPr>
        <p:spPr>
          <a:xfrm>
            <a:off x="6735445" y="263525"/>
            <a:ext cx="3345180" cy="507238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7171055" y="2621280"/>
            <a:ext cx="26581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ITHR15, VSUB -25V, 0 deg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" name="Text Box 14"/>
          <p:cNvSpPr txBox="1"/>
          <p:nvPr>
            <p:custDataLst>
              <p:tags r:id="rId7"/>
            </p:custDataLst>
          </p:nvPr>
        </p:nvSpPr>
        <p:spPr>
          <a:xfrm>
            <a:off x="1893570" y="516699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ITHR120, VSUB -25V, 0 deg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527925" y="391160"/>
            <a:ext cx="14128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Track position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7" name="Text Box 16"/>
          <p:cNvSpPr txBox="1"/>
          <p:nvPr>
            <p:custDataLst>
              <p:tags r:id="rId8"/>
            </p:custDataLst>
          </p:nvPr>
        </p:nvSpPr>
        <p:spPr>
          <a:xfrm>
            <a:off x="7837170" y="4951095"/>
            <a:ext cx="897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Eff 2D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W11R0 test beam status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4" name="Picture 3" descr="Screenshot 2024-05-22 at 02.01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86735"/>
            <a:ext cx="2628900" cy="1571625"/>
          </a:xfrm>
          <a:prstGeom prst="rect">
            <a:avLst/>
          </a:prstGeom>
        </p:spPr>
      </p:pic>
      <p:pic>
        <p:nvPicPr>
          <p:cNvPr id="8" name="Picture 7" descr="Screenshot 2024-05-22 at 02.01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3086735"/>
            <a:ext cx="2626995" cy="1570990"/>
          </a:xfrm>
          <a:prstGeom prst="rect">
            <a:avLst/>
          </a:prstGeom>
        </p:spPr>
      </p:pic>
      <p:pic>
        <p:nvPicPr>
          <p:cNvPr id="9" name="Picture 8" descr="Screenshot 2024-05-22 at 02.02.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85" y="3096895"/>
            <a:ext cx="2602865" cy="1556385"/>
          </a:xfrm>
          <a:prstGeom prst="rect">
            <a:avLst/>
          </a:prstGeom>
        </p:spPr>
      </p:pic>
      <p:pic>
        <p:nvPicPr>
          <p:cNvPr id="10" name="Picture 9" descr="Screenshot 2024-05-22 at 02.03.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760" y="3096895"/>
            <a:ext cx="2602865" cy="15417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442595" y="4756785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ITHR 15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2" name="Text Box 11"/>
          <p:cNvSpPr txBox="1"/>
          <p:nvPr>
            <p:custDataLst>
              <p:tags r:id="rId5"/>
            </p:custDataLst>
          </p:nvPr>
        </p:nvSpPr>
        <p:spPr>
          <a:xfrm>
            <a:off x="3046095" y="4756785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ITHR 20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4" name="Text Box 13"/>
          <p:cNvSpPr txBox="1"/>
          <p:nvPr>
            <p:custDataLst>
              <p:tags r:id="rId6"/>
            </p:custDataLst>
          </p:nvPr>
        </p:nvSpPr>
        <p:spPr>
          <a:xfrm>
            <a:off x="5728970" y="4758055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ITHR 40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" name="Text Box 14"/>
          <p:cNvSpPr txBox="1"/>
          <p:nvPr>
            <p:custDataLst>
              <p:tags r:id="rId7"/>
            </p:custDataLst>
          </p:nvPr>
        </p:nvSpPr>
        <p:spPr>
          <a:xfrm>
            <a:off x="8112760" y="4756785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ITHR 80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17475" y="788035"/>
            <a:ext cx="85705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W11R0 will be tested from 0 to 60 deg with 5 deg as step, and ITHR from 15 to 120, at VSUB -6V: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data taking done at 0 deg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for Large angles, we need longer FMC cables, should implement it today after the meeting.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Sometimes, I lose the control of PS12 from keyboard, not understood, should check today.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- 1.5hr needed for data taking at each angle, 17 hrs needed in total. Could be finished by Friday!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Effiency increases as ITHR goes up, not understood.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W11R0 test beam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125" y="926465"/>
            <a:ext cx="2949575" cy="22123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7470" y="3288030"/>
            <a:ext cx="30403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Extended the FMC cables for rotation consideration.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Maybe signal degradations, not detected.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6" name="Picture 5" descr="Pasted Graphic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575" y="2717800"/>
            <a:ext cx="7019290" cy="17703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974975" y="4637405"/>
            <a:ext cx="6436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FIFO overflowing at high beam intensity of 6e6(was 1.5e5)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Solution: lower the trigger rate from 10K to 6K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Picture 4" descr="Pasted Graph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465" y="0"/>
            <a:ext cx="6882765" cy="26657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Depletion depth estimation using grazing angle methods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5-21 at 21.05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721995"/>
            <a:ext cx="4970145" cy="2482850"/>
          </a:xfrm>
          <a:prstGeom prst="rect">
            <a:avLst/>
          </a:prstGeom>
        </p:spPr>
      </p:pic>
      <p:pic>
        <p:nvPicPr>
          <p:cNvPr id="4" name="Picture 3" descr="Screenshot 2024-05-21 at 21.05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80" y="1001395"/>
            <a:ext cx="4970145" cy="2482215"/>
          </a:xfrm>
          <a:prstGeom prst="rect">
            <a:avLst/>
          </a:prstGeom>
        </p:spPr>
      </p:pic>
      <p:pic>
        <p:nvPicPr>
          <p:cNvPr id="5" name="Picture 4" descr="Screenshot 2024-05-21 at 21.10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" y="3318510"/>
            <a:ext cx="3919855" cy="21101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47975" y="5121910"/>
            <a:ext cx="40157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000" dirty="0">
                <a:latin typeface="Times New Roman" panose="02020503050405090304" pitchFamily="18" charset="0"/>
                <a:cs typeface="Times New Roman" panose="02020503050405090304" pitchFamily="18" charset="0"/>
                <a:hlinkClick r:id="rId4" action="ppaction://hlinkfile"/>
              </a:rPr>
              <a:t>Nuclear Inst. and Methods in Physics Research, A 1063 (2024) 169262</a:t>
            </a:r>
            <a:endParaRPr lang="en-US" sz="1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60595" y="3748405"/>
            <a:ext cx="4000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Should Verify the grazing angle method with non-irradiated sample, which is under measurements now.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Depletion depth study using grazing angle method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483870" y="1313815"/>
            <a:ext cx="5639435" cy="9886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>
            <p:custDataLst>
              <p:tags r:id="rId1"/>
            </p:custDataLst>
          </p:nvPr>
        </p:nvSpPr>
        <p:spPr>
          <a:xfrm>
            <a:off x="997585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>
            <p:custDataLst>
              <p:tags r:id="rId2"/>
            </p:custDataLst>
          </p:nvPr>
        </p:nvSpPr>
        <p:spPr>
          <a:xfrm>
            <a:off x="1788160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>
            <p:custDataLst>
              <p:tags r:id="rId3"/>
            </p:custDataLst>
          </p:nvPr>
        </p:nvSpPr>
        <p:spPr>
          <a:xfrm>
            <a:off x="2578735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>
            <p:custDataLst>
              <p:tags r:id="rId4"/>
            </p:custDataLst>
          </p:nvPr>
        </p:nvSpPr>
        <p:spPr>
          <a:xfrm>
            <a:off x="3369310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4159885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>
            <p:custDataLst>
              <p:tags r:id="rId6"/>
            </p:custDataLst>
          </p:nvPr>
        </p:nvSpPr>
        <p:spPr>
          <a:xfrm>
            <a:off x="4950460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>
            <p:custDataLst>
              <p:tags r:id="rId7"/>
            </p:custDataLst>
          </p:nvPr>
        </p:nvSpPr>
        <p:spPr>
          <a:xfrm>
            <a:off x="483870" y="1313815"/>
            <a:ext cx="5639435" cy="59499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820545" y="726440"/>
            <a:ext cx="3275330" cy="17926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10205" y="1313815"/>
            <a:ext cx="0" cy="594995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2989580" y="1313815"/>
            <a:ext cx="30035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600" dirty="0">
                <a:latin typeface="Arial" panose="020B0604020202090204" pitchFamily="34" charset="0"/>
                <a:cs typeface="Arial" panose="020B0604020202090204" pitchFamily="34" charset="0"/>
              </a:rPr>
              <a:t>α</a:t>
            </a:r>
            <a:endParaRPr 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5" name="Arc 14"/>
          <p:cNvSpPr/>
          <p:nvPr/>
        </p:nvSpPr>
        <p:spPr>
          <a:xfrm rot="1320000">
            <a:off x="2848610" y="1635760"/>
            <a:ext cx="278130" cy="211455"/>
          </a:xfrm>
          <a:prstGeom prst="arc">
            <a:avLst>
              <a:gd name="adj1" fmla="val 13347202"/>
              <a:gd name="adj2" fmla="val 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6" name="Table 15"/>
          <p:cNvGraphicFramePr/>
          <p:nvPr>
            <p:custDataLst>
              <p:tags r:id="rId8"/>
            </p:custDataLst>
          </p:nvPr>
        </p:nvGraphicFramePr>
        <p:xfrm>
          <a:off x="846455" y="3157855"/>
          <a:ext cx="5040630" cy="83693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40105"/>
                <a:gridCol w="840105"/>
                <a:gridCol w="840105"/>
                <a:gridCol w="840105"/>
                <a:gridCol w="840105"/>
                <a:gridCol w="840105"/>
              </a:tblGrid>
              <a:tr h="83693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17"/>
              <p:cNvSpPr txBox="1"/>
              <p:nvPr/>
            </p:nvSpPr>
            <p:spPr>
              <a:xfrm>
                <a:off x="908685" y="4566285"/>
                <a:ext cx="4944110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𝐶𝑙𝑆𝑖𝑧𝑒</m:t>
                          </m:r>
                        </m:e>
                        <m:sub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⊥</m:t>
                          </m:r>
                        </m:sub>
                      </m:sSub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𝑡𝑎𝑛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𝛼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</m:t>
                          </m:r>
                        </m:den>
                      </m:f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𝑡𝑎𝑛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𝛼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+ 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𝐶𝑙𝑆𝑖𝑧𝑒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</m:oMath>
                  </m:oMathPara>
                </a14:m>
                <a:endParaRPr lang="en-US" sz="16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85" y="4566285"/>
                <a:ext cx="4944110" cy="60769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18"/>
          <p:cNvSpPr txBox="1"/>
          <p:nvPr/>
        </p:nvSpPr>
        <p:spPr>
          <a:xfrm>
            <a:off x="2484755" y="1506855"/>
            <a:ext cx="270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01620" y="1120775"/>
            <a:ext cx="7797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2886075" y="796290"/>
            <a:ext cx="572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83235" y="2813050"/>
            <a:ext cx="58413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cluster size projected on the axis perpendicular to the axis of rotation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269990" y="1228725"/>
            <a:ext cx="37395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 typical degradation of sensor performance after irradiation is the decrease of the depletion depth. This could be studied by inclined track at SPS using 180 GeV hadron.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603240" y="4244975"/>
            <a:ext cx="38303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 = p(clsizealpha - clsize0)/tanalpha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Malta2 test beam: Hit issues on plane 3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4135" y="4152265"/>
            <a:ext cx="8959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More pixels on plane3 masked after xrayplotting.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Timing distribtion improved a lot, though plateau and tail still exist.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35" y="685165"/>
            <a:ext cx="8959215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Efficiency comparison 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5" name="Picture 4" descr="Screenshot 2024-05-28 at 18.40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967740"/>
            <a:ext cx="5114290" cy="2607310"/>
          </a:xfrm>
          <a:prstGeom prst="rect">
            <a:avLst/>
          </a:prstGeom>
        </p:spPr>
      </p:pic>
      <p:pic>
        <p:nvPicPr>
          <p:cNvPr id="6" name="Picture 5" descr="Screenshot 2024-05-28 at 18.41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65" y="1046480"/>
            <a:ext cx="4911090" cy="25031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64920" y="3735070"/>
            <a:ext cx="85693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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For Non-irradiated sample(W11R0), almost 100% Eff. shows sufficient depletion depth for charge collection.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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 dcrease of the Eff at lower inclined angles indicates the degradation of depletion depth.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Cluster size comparison 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4" name="Picture 3" descr="Screenshot 2024-05-28 at 18.49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5970"/>
            <a:ext cx="3832225" cy="1953895"/>
          </a:xfrm>
          <a:prstGeom prst="rect">
            <a:avLst/>
          </a:prstGeom>
        </p:spPr>
      </p:pic>
      <p:pic>
        <p:nvPicPr>
          <p:cNvPr id="3" name="Picture 2" descr="Screenshot 2024-05-28 at 18.48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25" y="775970"/>
            <a:ext cx="3832860" cy="1953895"/>
          </a:xfrm>
          <a:prstGeom prst="rect">
            <a:avLst/>
          </a:prstGeom>
        </p:spPr>
      </p:pic>
      <p:pic>
        <p:nvPicPr>
          <p:cNvPr id="8" name="Picture 7" descr="Screenshot 2024-05-28 at 18.50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3068320"/>
            <a:ext cx="3832860" cy="1953895"/>
          </a:xfrm>
          <a:prstGeom prst="rect">
            <a:avLst/>
          </a:prstGeom>
        </p:spPr>
      </p:pic>
      <p:pic>
        <p:nvPicPr>
          <p:cNvPr id="9" name="Picture 8" descr="Screenshot 2024-05-28 at 18.50.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225" y="3068320"/>
            <a:ext cx="3832225" cy="19532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62305" y="1106805"/>
            <a:ext cx="9417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2" name="Text Box 11"/>
          <p:cNvSpPr txBox="1"/>
          <p:nvPr>
            <p:custDataLst>
              <p:tags r:id="rId5"/>
            </p:custDataLst>
          </p:nvPr>
        </p:nvSpPr>
        <p:spPr>
          <a:xfrm>
            <a:off x="662305" y="3410585"/>
            <a:ext cx="9417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567930" y="889000"/>
            <a:ext cx="25380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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 decreased cluster size at -6V, shows a degradation in depletion deption.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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For Irradiated sensor(W12R7), A sharper increase shown from 25 to 30 deg when Vsub &lt; -9V.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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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Little changes in Y direction are expected.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Comparison of residual distribution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5" name="Picture 4" descr="Screenshot 2024-05-28 at 19.04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3660" y="773430"/>
            <a:ext cx="3942080" cy="2009775"/>
          </a:xfrm>
          <a:prstGeom prst="rect">
            <a:avLst/>
          </a:prstGeom>
        </p:spPr>
      </p:pic>
      <p:pic>
        <p:nvPicPr>
          <p:cNvPr id="6" name="Picture 5" descr="Screenshot 2024-05-28 at 19.05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90" y="3039110"/>
            <a:ext cx="3943350" cy="2010410"/>
          </a:xfrm>
          <a:prstGeom prst="rect">
            <a:avLst/>
          </a:prstGeom>
        </p:spPr>
      </p:pic>
      <p:pic>
        <p:nvPicPr>
          <p:cNvPr id="7" name="Picture 6" descr="Screenshot 2024-05-28 at 19.06.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430"/>
            <a:ext cx="3943985" cy="2010410"/>
          </a:xfrm>
          <a:prstGeom prst="rect">
            <a:avLst/>
          </a:prstGeom>
        </p:spPr>
      </p:pic>
      <p:pic>
        <p:nvPicPr>
          <p:cNvPr id="10" name="Picture 9" descr="Screenshot 2024-05-28 at 19.06.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9745"/>
            <a:ext cx="3942715" cy="200977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7680960" y="813435"/>
            <a:ext cx="239458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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Decrease of RMS_residual in X axis was observed both in W12R7(10-30 deg)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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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rapid decrease from 25-30 deg in W12R7 sample. Should be checked.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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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Slight decrease in Y axis, more complex in W12R7.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Straight Arrow Connector 32"/>
          <p:cNvCxnSpPr/>
          <p:nvPr/>
        </p:nvCxnSpPr>
        <p:spPr>
          <a:xfrm>
            <a:off x="229235" y="1613535"/>
            <a:ext cx="9804400" cy="22586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975"/>
            <a:ext cx="10359390" cy="442595"/>
          </a:xfrm>
        </p:spPr>
        <p:txBody>
          <a:bodyPr wrap="square"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Defination of </a:t>
            </a:r>
            <a:r>
              <a:rPr lang="zh-CN" alt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‘</a:t>
            </a:r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MAll</a:t>
            </a:r>
            <a:r>
              <a:rPr lang="zh-CN" alt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’</a:t>
            </a:r>
            <a:r>
              <a:rPr lang="en-US" altLang="zh-CN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 and </a:t>
            </a:r>
            <a:r>
              <a:rPr lang="zh-CN" alt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‘</a:t>
            </a:r>
            <a:r>
              <a:rPr lang="en-US" altLang="zh-CN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MPass</a:t>
            </a:r>
            <a:r>
              <a:rPr lang="zh-CN" alt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’</a:t>
            </a:r>
            <a:endParaRPr lang="zh-CN" alt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94310" y="732155"/>
            <a:ext cx="9804400" cy="2258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171450" y="561340"/>
            <a:ext cx="3997960" cy="2508250"/>
            <a:chOff x="270" y="884"/>
            <a:chExt cx="6296" cy="3950"/>
          </a:xfrm>
        </p:grpSpPr>
        <p:sp>
          <p:nvSpPr>
            <p:cNvPr id="6" name="Parallelogram 5"/>
            <p:cNvSpPr/>
            <p:nvPr/>
          </p:nvSpPr>
          <p:spPr>
            <a:xfrm>
              <a:off x="270" y="884"/>
              <a:ext cx="1863" cy="3097"/>
            </a:xfrm>
            <a:prstGeom prst="parallelogram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Parallelogram 6"/>
            <p:cNvSpPr/>
            <p:nvPr/>
          </p:nvSpPr>
          <p:spPr>
            <a:xfrm>
              <a:off x="2487" y="1283"/>
              <a:ext cx="1863" cy="3097"/>
            </a:xfrm>
            <a:prstGeom prst="parallelogram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Parallelogram 7"/>
            <p:cNvSpPr/>
            <p:nvPr/>
          </p:nvSpPr>
          <p:spPr>
            <a:xfrm>
              <a:off x="4704" y="1738"/>
              <a:ext cx="1863" cy="3097"/>
            </a:xfrm>
            <a:prstGeom prst="parallelogram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65955" y="1491615"/>
            <a:ext cx="5492115" cy="2854325"/>
            <a:chOff x="7033" y="2349"/>
            <a:chExt cx="8649" cy="4495"/>
          </a:xfrm>
        </p:grpSpPr>
        <p:sp>
          <p:nvSpPr>
            <p:cNvPr id="9" name="Parallelogram 8"/>
            <p:cNvSpPr/>
            <p:nvPr/>
          </p:nvSpPr>
          <p:spPr>
            <a:xfrm>
              <a:off x="9386" y="2894"/>
              <a:ext cx="1863" cy="3097"/>
            </a:xfrm>
            <a:prstGeom prst="parallelogram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11603" y="3293"/>
              <a:ext cx="1863" cy="3097"/>
            </a:xfrm>
            <a:prstGeom prst="parallelogram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13820" y="3748"/>
              <a:ext cx="1863" cy="3097"/>
            </a:xfrm>
            <a:prstGeom prst="parallelogram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Parallelogram 18"/>
            <p:cNvSpPr/>
            <p:nvPr/>
          </p:nvSpPr>
          <p:spPr>
            <a:xfrm>
              <a:off x="7045" y="2349"/>
              <a:ext cx="1863" cy="3097"/>
            </a:xfrm>
            <a:prstGeom prst="parallelogram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7033" y="2349"/>
              <a:ext cx="1138" cy="3097"/>
            </a:xfrm>
            <a:prstGeom prst="parallelogram">
              <a:avLst>
                <a:gd name="adj" fmla="val 4103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908685" y="885825"/>
            <a:ext cx="376555" cy="9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306955" y="1212215"/>
            <a:ext cx="376555" cy="9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17290" y="1535430"/>
            <a:ext cx="376555" cy="9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694805" y="2223770"/>
            <a:ext cx="376555" cy="9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093075" y="2543175"/>
            <a:ext cx="376555" cy="9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491345" y="2868295"/>
            <a:ext cx="376555" cy="9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Multiply 31"/>
          <p:cNvSpPr/>
          <p:nvPr/>
        </p:nvSpPr>
        <p:spPr>
          <a:xfrm>
            <a:off x="5196205" y="1800860"/>
            <a:ext cx="199390" cy="19939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5280025" y="1900555"/>
            <a:ext cx="376555" cy="9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89330" y="1782445"/>
            <a:ext cx="376555" cy="92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87600" y="2108835"/>
            <a:ext cx="376555" cy="92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97935" y="2432050"/>
            <a:ext cx="376555" cy="92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75450" y="3112770"/>
            <a:ext cx="376555" cy="92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73720" y="3439795"/>
            <a:ext cx="376555" cy="92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488170" y="3742055"/>
            <a:ext cx="376555" cy="92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Multiply 39"/>
          <p:cNvSpPr/>
          <p:nvPr/>
        </p:nvSpPr>
        <p:spPr>
          <a:xfrm>
            <a:off x="4692650" y="2543175"/>
            <a:ext cx="199390" cy="19939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4820920" y="2653030"/>
            <a:ext cx="867410" cy="2228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Rectangles 42"/>
          <p:cNvSpPr/>
          <p:nvPr/>
        </p:nvSpPr>
        <p:spPr>
          <a:xfrm>
            <a:off x="7152005" y="107315"/>
            <a:ext cx="633730" cy="2692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s 43"/>
          <p:cNvSpPr/>
          <p:nvPr/>
        </p:nvSpPr>
        <p:spPr>
          <a:xfrm>
            <a:off x="7152005" y="473075"/>
            <a:ext cx="633730" cy="2692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Rectangles 44"/>
          <p:cNvSpPr/>
          <p:nvPr/>
        </p:nvSpPr>
        <p:spPr>
          <a:xfrm>
            <a:off x="7152005" y="846455"/>
            <a:ext cx="633730" cy="2692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Text Box 45"/>
          <p:cNvSpPr txBox="1"/>
          <p:nvPr/>
        </p:nvSpPr>
        <p:spPr>
          <a:xfrm>
            <a:off x="7835265" y="60960"/>
            <a:ext cx="2244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Malta reference plane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7834630" y="405130"/>
            <a:ext cx="2244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Malta2 fiducial volume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7834630" y="785495"/>
            <a:ext cx="2245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Malta2 non-fiducial volume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4508500" y="1029970"/>
            <a:ext cx="2097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Selected as MAll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3797935" y="3498215"/>
            <a:ext cx="2097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Dropped</a:t>
            </a:r>
            <a:endParaRPr lang="en-US" sz="1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2" name="Multiply 51"/>
          <p:cNvSpPr/>
          <p:nvPr/>
        </p:nvSpPr>
        <p:spPr>
          <a:xfrm>
            <a:off x="7143115" y="1282700"/>
            <a:ext cx="199390" cy="19939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7424420" y="1287780"/>
            <a:ext cx="199390" cy="19939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Text Box 53"/>
          <p:cNvSpPr txBox="1"/>
          <p:nvPr/>
        </p:nvSpPr>
        <p:spPr>
          <a:xfrm>
            <a:off x="7838440" y="1227455"/>
            <a:ext cx="2245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Intercepts on planes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5" name="Text Box 54"/>
          <p:cNvSpPr txBox="1"/>
          <p:nvPr/>
        </p:nvSpPr>
        <p:spPr>
          <a:xfrm>
            <a:off x="332105" y="3188970"/>
            <a:ext cx="1716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MPass selection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6" name="Rectangles 55"/>
          <p:cNvSpPr/>
          <p:nvPr/>
        </p:nvSpPr>
        <p:spPr>
          <a:xfrm>
            <a:off x="459105" y="3619500"/>
            <a:ext cx="1275080" cy="18364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954405" y="4354195"/>
            <a:ext cx="199390" cy="19939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34035" y="3947160"/>
            <a:ext cx="1045210" cy="101409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Flowchart: Summing Junction 59"/>
          <p:cNvSpPr/>
          <p:nvPr/>
        </p:nvSpPr>
        <p:spPr>
          <a:xfrm>
            <a:off x="1123950" y="4110990"/>
            <a:ext cx="161290" cy="151130"/>
          </a:xfrm>
          <a:prstGeom prst="flowChartSummingJunction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lowchart: Summing Junction 60"/>
          <p:cNvSpPr/>
          <p:nvPr/>
        </p:nvSpPr>
        <p:spPr>
          <a:xfrm>
            <a:off x="1354455" y="5067935"/>
            <a:ext cx="161290" cy="151130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Multiply 62"/>
          <p:cNvSpPr/>
          <p:nvPr/>
        </p:nvSpPr>
        <p:spPr>
          <a:xfrm>
            <a:off x="2107565" y="3985895"/>
            <a:ext cx="199390" cy="19939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2353310" y="3901440"/>
            <a:ext cx="148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extrapolated hit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5" name="Flowchart: Summing Junction 64"/>
          <p:cNvSpPr/>
          <p:nvPr/>
        </p:nvSpPr>
        <p:spPr>
          <a:xfrm>
            <a:off x="2107565" y="4606925"/>
            <a:ext cx="161290" cy="151130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Flowchart: Summing Junction 65"/>
          <p:cNvSpPr/>
          <p:nvPr/>
        </p:nvSpPr>
        <p:spPr>
          <a:xfrm>
            <a:off x="2107565" y="4284980"/>
            <a:ext cx="161290" cy="151130"/>
          </a:xfrm>
          <a:prstGeom prst="flowChartSummingJunction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Text Box 66"/>
          <p:cNvSpPr txBox="1"/>
          <p:nvPr/>
        </p:nvSpPr>
        <p:spPr>
          <a:xfrm>
            <a:off x="2480310" y="4208145"/>
            <a:ext cx="2560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passed closest cluster center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8" name="Text Box 67"/>
          <p:cNvSpPr txBox="1"/>
          <p:nvPr/>
        </p:nvSpPr>
        <p:spPr>
          <a:xfrm>
            <a:off x="2465070" y="4545965"/>
            <a:ext cx="2560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dropped closest cluster center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9" name="Text Box 68"/>
          <p:cNvSpPr txBox="1"/>
          <p:nvPr/>
        </p:nvSpPr>
        <p:spPr>
          <a:xfrm>
            <a:off x="4892040" y="4553585"/>
            <a:ext cx="47409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 dirty="0">
                <a:latin typeface="Times New Roman Bold" panose="02020503050405090304" charset="0"/>
                <a:cs typeface="Times New Roman Bold" panose="02020503050405090304" charset="0"/>
              </a:rPr>
              <a:t>MAll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decreases with inclined angle increasing, since transverse plane is reduced.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Data quality check: Event number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5-29 at 18.25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604520"/>
            <a:ext cx="4860290" cy="2448560"/>
          </a:xfrm>
          <a:prstGeom prst="rect">
            <a:avLst/>
          </a:prstGeom>
        </p:spPr>
      </p:pic>
      <p:pic>
        <p:nvPicPr>
          <p:cNvPr id="4" name="Picture 3" descr="Screenshot 2024-05-29 at 18.25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65" y="592455"/>
            <a:ext cx="4860290" cy="2448560"/>
          </a:xfrm>
          <a:prstGeom prst="rect">
            <a:avLst/>
          </a:prstGeom>
        </p:spPr>
      </p:pic>
      <p:pic>
        <p:nvPicPr>
          <p:cNvPr id="5" name="Picture 4" descr="Screenshot 2024-05-29 at 18.27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35" y="3053080"/>
            <a:ext cx="4860290" cy="2448560"/>
          </a:xfrm>
          <a:prstGeom prst="rect">
            <a:avLst/>
          </a:prstGeom>
        </p:spPr>
      </p:pic>
      <p:pic>
        <p:nvPicPr>
          <p:cNvPr id="6" name="Picture 5" descr="Screenshot 2024-05-29 at 18.28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" y="3041015"/>
            <a:ext cx="4860925" cy="24485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Depletion depth estimation using grazing angle method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4" name="Picture 3" descr="Screenshot 2024-05-29 at 18.32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1329055"/>
            <a:ext cx="4763770" cy="2399665"/>
          </a:xfrm>
          <a:prstGeom prst="rect">
            <a:avLst/>
          </a:prstGeom>
        </p:spPr>
      </p:pic>
      <p:pic>
        <p:nvPicPr>
          <p:cNvPr id="5" name="Picture 4" descr="Screenshot 2024-05-29 at 18.45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585" y="1329055"/>
            <a:ext cx="4763770" cy="23996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MaltaTbAnalysis software check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85520"/>
            <a:ext cx="5000625" cy="2597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7295" y="985520"/>
            <a:ext cx="5053330" cy="258254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296670" y="1346835"/>
            <a:ext cx="1625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Soft ver. 2023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6144260" y="1346835"/>
            <a:ext cx="1625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Soft ver. 2024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113790" y="4044950"/>
            <a:ext cx="78143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Analysis results are consistent with different soft version.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Hit check on plane 3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30480" y="358775"/>
            <a:ext cx="9943465" cy="4291965"/>
            <a:chOff x="-48" y="565"/>
            <a:chExt cx="15659" cy="6759"/>
          </a:xfrm>
        </p:grpSpPr>
        <p:pic>
          <p:nvPicPr>
            <p:cNvPr id="3" name="Picture 2" descr="Screenshot 2024-05-30 at 15.59.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48" y="1096"/>
              <a:ext cx="5169" cy="2812"/>
            </a:xfrm>
            <a:prstGeom prst="rect">
              <a:avLst/>
            </a:prstGeom>
          </p:spPr>
        </p:pic>
        <p:pic>
          <p:nvPicPr>
            <p:cNvPr id="6" name="Picture 5" descr="Screenshot 2024-05-30 at 16.00.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7" y="1095"/>
              <a:ext cx="5169" cy="2813"/>
            </a:xfrm>
            <a:prstGeom prst="rect">
              <a:avLst/>
            </a:prstGeom>
          </p:spPr>
        </p:pic>
        <p:pic>
          <p:nvPicPr>
            <p:cNvPr id="7" name="Picture 6" descr="Screenshot 2024-05-30 at 16.01.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" y="1096"/>
              <a:ext cx="5168" cy="2812"/>
            </a:xfrm>
            <a:prstGeom prst="rect">
              <a:avLst/>
            </a:prstGeom>
          </p:spPr>
        </p:pic>
        <p:pic>
          <p:nvPicPr>
            <p:cNvPr id="8" name="Picture 7" descr="Screenshot 2024-05-30 at 16.03.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" y="4466"/>
              <a:ext cx="4983" cy="2856"/>
            </a:xfrm>
            <a:prstGeom prst="rect">
              <a:avLst/>
            </a:prstGeom>
          </p:spPr>
        </p:pic>
        <p:pic>
          <p:nvPicPr>
            <p:cNvPr id="9" name="Picture 8" descr="Screenshot 2024-05-30 at 16.03.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7" y="4465"/>
              <a:ext cx="4983" cy="2857"/>
            </a:xfrm>
            <a:prstGeom prst="rect">
              <a:avLst/>
            </a:prstGeom>
          </p:spPr>
        </p:pic>
        <p:pic>
          <p:nvPicPr>
            <p:cNvPr id="10" name="Picture 9" descr="Screenshot 2024-05-30 at 16.04.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43" y="4466"/>
              <a:ext cx="4985" cy="2858"/>
            </a:xfrm>
            <a:prstGeom prst="rect">
              <a:avLst/>
            </a:prstGeom>
          </p:spPr>
        </p:pic>
        <p:sp>
          <p:nvSpPr>
            <p:cNvPr id="11" name="Text Box 10"/>
            <p:cNvSpPr txBox="1"/>
            <p:nvPr/>
          </p:nvSpPr>
          <p:spPr>
            <a:xfrm>
              <a:off x="5537" y="565"/>
              <a:ext cx="458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sz="16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Before masking, trigger No. 2M</a:t>
              </a:r>
              <a:endParaRPr lang="en-US" sz="16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2" name="Text Box 11"/>
            <p:cNvSpPr txBox="1"/>
            <p:nvPr>
              <p:custDataLst>
                <p:tags r:id="rId7"/>
              </p:custDataLst>
            </p:nvPr>
          </p:nvSpPr>
          <p:spPr>
            <a:xfrm>
              <a:off x="5537" y="3908"/>
              <a:ext cx="458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sz="16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After masking, trigger No. 1M</a:t>
              </a:r>
              <a:endParaRPr lang="en-US" sz="16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42545" y="4523740"/>
            <a:ext cx="88163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Abnormal timing &amp; hit position in X axis distribution found in plane 3 before masking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This issue can be solved by masking noise pixels(maybe save reason for the 2D hitmap asymmetry)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Plane3 was used for triggering the readout of DUT, so the raw data was affected by noisy pixels in plane 3, disable palne 3 in track reconstruction will not be helpful.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Try to find chances to complete the data taking of W12R7.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Depletion depth study using grazing angle method (1D)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483870" y="1313815"/>
            <a:ext cx="5639435" cy="9886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>
            <p:custDataLst>
              <p:tags r:id="rId1"/>
            </p:custDataLst>
          </p:nvPr>
        </p:nvSpPr>
        <p:spPr>
          <a:xfrm>
            <a:off x="997585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>
            <p:custDataLst>
              <p:tags r:id="rId2"/>
            </p:custDataLst>
          </p:nvPr>
        </p:nvSpPr>
        <p:spPr>
          <a:xfrm>
            <a:off x="1788160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>
            <p:custDataLst>
              <p:tags r:id="rId3"/>
            </p:custDataLst>
          </p:nvPr>
        </p:nvSpPr>
        <p:spPr>
          <a:xfrm>
            <a:off x="2578735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>
            <p:custDataLst>
              <p:tags r:id="rId4"/>
            </p:custDataLst>
          </p:nvPr>
        </p:nvSpPr>
        <p:spPr>
          <a:xfrm>
            <a:off x="3369310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4159885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>
            <p:custDataLst>
              <p:tags r:id="rId6"/>
            </p:custDataLst>
          </p:nvPr>
        </p:nvSpPr>
        <p:spPr>
          <a:xfrm>
            <a:off x="4950460" y="131381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>
            <p:custDataLst>
              <p:tags r:id="rId7"/>
            </p:custDataLst>
          </p:nvPr>
        </p:nvSpPr>
        <p:spPr>
          <a:xfrm>
            <a:off x="483870" y="1313815"/>
            <a:ext cx="5639435" cy="59499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820545" y="726440"/>
            <a:ext cx="3275330" cy="17926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10205" y="1313815"/>
            <a:ext cx="0" cy="594995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2989580" y="1313815"/>
            <a:ext cx="30035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600" dirty="0">
                <a:latin typeface="Arial" panose="020B0604020202090204" pitchFamily="34" charset="0"/>
                <a:cs typeface="Arial" panose="020B0604020202090204" pitchFamily="34" charset="0"/>
              </a:rPr>
              <a:t>α</a:t>
            </a:r>
            <a:endParaRPr 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5" name="Arc 14"/>
          <p:cNvSpPr/>
          <p:nvPr/>
        </p:nvSpPr>
        <p:spPr>
          <a:xfrm rot="1320000">
            <a:off x="2848610" y="1635760"/>
            <a:ext cx="278130" cy="211455"/>
          </a:xfrm>
          <a:prstGeom prst="arc">
            <a:avLst>
              <a:gd name="adj1" fmla="val 13347202"/>
              <a:gd name="adj2" fmla="val 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6" name="Table 15"/>
          <p:cNvGraphicFramePr/>
          <p:nvPr>
            <p:custDataLst>
              <p:tags r:id="rId8"/>
            </p:custDataLst>
          </p:nvPr>
        </p:nvGraphicFramePr>
        <p:xfrm>
          <a:off x="846455" y="3157855"/>
          <a:ext cx="5040630" cy="83693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40105"/>
                <a:gridCol w="840105"/>
                <a:gridCol w="840105"/>
                <a:gridCol w="840105"/>
                <a:gridCol w="840105"/>
                <a:gridCol w="840105"/>
              </a:tblGrid>
              <a:tr h="83693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17"/>
              <p:cNvSpPr txBox="1"/>
              <p:nvPr/>
            </p:nvSpPr>
            <p:spPr>
              <a:xfrm>
                <a:off x="908685" y="4566285"/>
                <a:ext cx="4944110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𝐶𝑙𝑆𝑖𝑧𝑒</m:t>
                          </m:r>
                        </m:e>
                        <m:sub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⊥</m:t>
                          </m:r>
                        </m:sub>
                      </m:sSub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𝑡𝑎𝑛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𝛼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</m:t>
                          </m:r>
                        </m:den>
                      </m:f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𝑡𝑎𝑛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𝛼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+ 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𝐶𝑙𝑆𝑖𝑧𝑒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</m:oMath>
                  </m:oMathPara>
                </a14:m>
                <a:endParaRPr lang="en-US" sz="16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85" y="4566285"/>
                <a:ext cx="4944110" cy="60769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18"/>
          <p:cNvSpPr txBox="1"/>
          <p:nvPr/>
        </p:nvSpPr>
        <p:spPr>
          <a:xfrm>
            <a:off x="2484755" y="1506855"/>
            <a:ext cx="270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01620" y="1120775"/>
            <a:ext cx="7797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2886075" y="796290"/>
            <a:ext cx="572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83235" y="2813050"/>
            <a:ext cx="58413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cluster size projected on the axis perpendicular to the axis of rotation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269990" y="1228725"/>
            <a:ext cx="37395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 typical degradation of sensor performance after irradiation is the decrease of the depletion depth. This could be studied by inclined track at SPS using 180 GeV hadron.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603240" y="4244975"/>
            <a:ext cx="38303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 = p(clsizealpha - clsize0)/tanalpha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Malta telescope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595"/>
            <a:ext cx="3969385" cy="2230755"/>
          </a:xfrm>
          <a:prstGeom prst="rect">
            <a:avLst/>
          </a:prstGeom>
        </p:spPr>
      </p:pic>
      <p:pic>
        <p:nvPicPr>
          <p:cNvPr id="4" name="Picture 3" descr="Screen Shot 2023-05-16 at 9.53.32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10" y="942340"/>
            <a:ext cx="5659755" cy="1689100"/>
          </a:xfrm>
          <a:prstGeom prst="rect">
            <a:avLst/>
          </a:prstGeom>
        </p:spPr>
      </p:pic>
      <p:pic>
        <p:nvPicPr>
          <p:cNvPr id="8" name="Picture 7" descr="Screen Shot 2023-05-16 at 9.58.23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20" y="2764155"/>
            <a:ext cx="5300345" cy="1158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8430"/>
            <a:ext cx="1583055" cy="2818130"/>
          </a:xfrm>
          <a:prstGeom prst="rect">
            <a:avLst/>
          </a:prstGeom>
        </p:spPr>
      </p:pic>
      <p:pic>
        <p:nvPicPr>
          <p:cNvPr id="14" name="Picture 13" descr="Screen Shot 2023-05-16 at 10.30.02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815" y="3005455"/>
            <a:ext cx="2987040" cy="185166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3098165" y="3387725"/>
            <a:ext cx="871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hlinkClick r:id="rId6" action="ppaction://hlinkfile"/>
              </a:rPr>
              <a:t>Twiki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Depletion depth estimation using grazing angle methods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5-21 at 21.05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721995"/>
            <a:ext cx="4970145" cy="2482850"/>
          </a:xfrm>
          <a:prstGeom prst="rect">
            <a:avLst/>
          </a:prstGeom>
        </p:spPr>
      </p:pic>
      <p:pic>
        <p:nvPicPr>
          <p:cNvPr id="4" name="Picture 3" descr="Screenshot 2024-05-21 at 21.05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80" y="1001395"/>
            <a:ext cx="4970145" cy="2482215"/>
          </a:xfrm>
          <a:prstGeom prst="rect">
            <a:avLst/>
          </a:prstGeom>
        </p:spPr>
      </p:pic>
      <p:pic>
        <p:nvPicPr>
          <p:cNvPr id="5" name="Picture 4" descr="Screenshot 2024-05-21 at 21.10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" y="3318510"/>
            <a:ext cx="3919855" cy="21101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47975" y="5121910"/>
            <a:ext cx="40157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000" dirty="0">
                <a:latin typeface="Times New Roman" panose="02020503050405090304" pitchFamily="18" charset="0"/>
                <a:cs typeface="Times New Roman" panose="02020503050405090304" pitchFamily="18" charset="0"/>
                <a:hlinkClick r:id="rId4" action="ppaction://hlinkfile"/>
              </a:rPr>
              <a:t>Nuclear Inst. and Methods in Physics Research, A 1063 (2024) 169262</a:t>
            </a:r>
            <a:endParaRPr lang="en-US" sz="1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Depletion depth estimation using grazing angle methods (2D)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725420" y="5223510"/>
            <a:ext cx="44316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  <a:hlinkClick r:id="rId1" action="ppaction://hlinkfile"/>
              </a:rPr>
              <a:t>Pixel silicon detectors for tracking particles in space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8" name="Picture 7" descr="Screenshot 2024-06-05 at 15.45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5" y="695960"/>
            <a:ext cx="3064510" cy="4411980"/>
          </a:xfrm>
          <a:prstGeom prst="rect">
            <a:avLst/>
          </a:prstGeom>
        </p:spPr>
      </p:pic>
      <p:pic>
        <p:nvPicPr>
          <p:cNvPr id="9" name="Picture 8" descr="Screenshot 2024-06-05 at 15.45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960"/>
            <a:ext cx="3408680" cy="4540250"/>
          </a:xfrm>
          <a:prstGeom prst="rect">
            <a:avLst/>
          </a:prstGeom>
        </p:spPr>
      </p:pic>
      <p:pic>
        <p:nvPicPr>
          <p:cNvPr id="10" name="Picture 9" descr="Screenshot 2024-06-05 at 15.46.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2350770"/>
            <a:ext cx="36068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1D vs. 2D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6-05 at 15.52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9545" y="981075"/>
            <a:ext cx="4831080" cy="2395855"/>
          </a:xfrm>
          <a:prstGeom prst="rect">
            <a:avLst/>
          </a:prstGeom>
        </p:spPr>
      </p:pic>
      <p:pic>
        <p:nvPicPr>
          <p:cNvPr id="4" name="Picture 3" descr="Screenshot 2024-06-05 at 15.55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345"/>
            <a:ext cx="4831080" cy="23945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54405" y="736600"/>
            <a:ext cx="1991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1D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Text Box 5"/>
          <p:cNvSpPr txBox="1"/>
          <p:nvPr>
            <p:custDataLst>
              <p:tags r:id="rId3"/>
            </p:custDataLst>
          </p:nvPr>
        </p:nvSpPr>
        <p:spPr>
          <a:xfrm>
            <a:off x="6189345" y="736600"/>
            <a:ext cx="1991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2D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2545" y="3738880"/>
            <a:ext cx="467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 2D method, the depletion depth is underestimated by the small size of the cluster.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34330" y="3426460"/>
            <a:ext cx="4173855" cy="20726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Depletion depth estimation for W11R0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7" name="Picture 6" descr="Screenshot 2024-05-28 at 18.41.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32155"/>
            <a:ext cx="4485640" cy="2286635"/>
          </a:xfrm>
          <a:prstGeom prst="rect">
            <a:avLst/>
          </a:prstGeom>
        </p:spPr>
      </p:pic>
      <p:pic>
        <p:nvPicPr>
          <p:cNvPr id="8" name="Picture 7" descr="Screenshot 2024-05-28 at 18.48.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72760" y="881380"/>
            <a:ext cx="3832860" cy="1953895"/>
          </a:xfrm>
          <a:prstGeom prst="rect">
            <a:avLst/>
          </a:prstGeom>
        </p:spPr>
      </p:pic>
      <p:pic>
        <p:nvPicPr>
          <p:cNvPr id="9" name="Picture 8" descr="Screenshot 2024-05-29 at 18.45.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126105"/>
            <a:ext cx="4502785" cy="22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72760" y="3136265"/>
            <a:ext cx="3936365" cy="19545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Summary and outlook</a:t>
            </a:r>
            <a:endParaRPr lang="en-US" sz="28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9070" y="705485"/>
            <a:ext cx="58610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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 taking for W12R7 was affected by noisy pixels on plane 3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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 can not be used for track reconstruction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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Malta people agree that plane 3 works well after I masked noisy pixels(almost right half) on plane 3.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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 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criteria for telescope condition check, try to make a technical report from: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Compliance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tapcalibration run(software issue, not solved)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noise level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alignment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timing/efficiency/cluster info in manual run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Arial" panose="020B0604020202090204" pitchFamily="34" charset="0"/>
              <a:buChar char="•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triggering shceme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Arial" panose="020B0604020202090204" pitchFamily="34" charset="0"/>
              <a:buChar char="•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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 beam form 12th June - 15th June, chance to install rotation stage and test again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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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 understand the depleth_depth vs. grazing angle, and the large spreads of the cluster size of W11R0.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 descr="Screenshot 2024-06-06 at 08.53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215" y="273050"/>
            <a:ext cx="2224405" cy="502094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Validation of the telescope planes: Power &amp; communication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35" y="3262630"/>
            <a:ext cx="5047615" cy="1953260"/>
          </a:xfrm>
          <a:prstGeom prst="rect">
            <a:avLst/>
          </a:prstGeom>
        </p:spPr>
      </p:pic>
      <p:pic>
        <p:nvPicPr>
          <p:cNvPr id="9" name="Picture 8" descr="Screenshot 2024-06-07 at 15.25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5" y="580390"/>
            <a:ext cx="2984500" cy="4635500"/>
          </a:xfrm>
          <a:prstGeom prst="rect">
            <a:avLst/>
          </a:prstGeom>
        </p:spPr>
      </p:pic>
      <p:graphicFrame>
        <p:nvGraphicFramePr>
          <p:cNvPr id="15" name="Table 14"/>
          <p:cNvGraphicFramePr/>
          <p:nvPr>
            <p:custDataLst>
              <p:tags r:id="rId4"/>
            </p:custDataLst>
          </p:nvPr>
        </p:nvGraphicFramePr>
        <p:xfrm>
          <a:off x="145415" y="1605280"/>
          <a:ext cx="3938270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2757170"/>
              </a:tblGrid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name</a:t>
                      </a:r>
                      <a:endParaRPr lang="en-US" sz="12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value</a:t>
                      </a:r>
                      <a:endParaRPr lang="en-US" sz="12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AVDD[V]</a:t>
                      </a:r>
                      <a:endParaRPr lang="en-US" sz="12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1.8,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0.9V for compliance</a:t>
                      </a:r>
                      <a:endParaRPr lang="en-US" sz="1200" b="1">
                        <a:solidFill>
                          <a:srgbClr val="FF0000"/>
                        </a:solidFill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DVDD[V]</a:t>
                      </a:r>
                      <a:endParaRPr lang="en-US" sz="12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1.8,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1.2 for complicance</a:t>
                      </a:r>
                      <a:endParaRPr lang="en-US" sz="1200" b="1">
                        <a:solidFill>
                          <a:srgbClr val="FF0000"/>
                        </a:solidFill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SUB[V]</a:t>
                      </a:r>
                      <a:endParaRPr lang="en-US" sz="12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6, 12 for plane 3(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latin typeface="Arial Bold" panose="020B0604020202090204" charset="0"/>
                          <a:cs typeface="Arial Bold" panose="020B0604020202090204" charset="0"/>
                        </a:rPr>
                        <a:t>also for plane 4?</a:t>
                      </a: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)</a:t>
                      </a:r>
                      <a:endParaRPr lang="en-US" sz="12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PWell[V]</a:t>
                      </a:r>
                      <a:endParaRPr lang="en-US" sz="12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Arial Bold" panose="020B0604020202090204" charset="0"/>
                          <a:cs typeface="Arial Bold" panose="020B0604020202090204" charset="0"/>
                        </a:rPr>
                        <a:t>6</a:t>
                      </a:r>
                      <a:endParaRPr lang="en-US" sz="12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Elbow Connector 9"/>
          <p:cNvCxnSpPr/>
          <p:nvPr/>
        </p:nvCxnSpPr>
        <p:spPr>
          <a:xfrm>
            <a:off x="0" y="1184275"/>
            <a:ext cx="10067290" cy="4108450"/>
          </a:xfrm>
          <a:prstGeom prst="bentConnector3">
            <a:avLst>
              <a:gd name="adj1" fmla="val 5174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946785" y="1229360"/>
            <a:ext cx="2517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 dirty="0">
                <a:latin typeface="Times New Roman Bold" panose="02020503050405090304" charset="0"/>
                <a:cs typeface="Times New Roman Bold" panose="02020503050405090304" charset="0"/>
              </a:rPr>
              <a:t>Power</a:t>
            </a:r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207000" y="933450"/>
            <a:ext cx="38741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Communication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Flash bit file to FPGA board according to address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  <a:hlinkClick r:id="rId5" action="ppaction://hlinkfile"/>
              </a:rPr>
              <a:t>Bit file info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  <a:hlinkClick r:id="rId5" action="ppaction://hlinkfile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Different configures between Malta2 and BCM?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Tap SW2 on FPGA board to start link</a:t>
            </a: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396865" y="4701540"/>
            <a:ext cx="2364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Issues or not confirmed</a:t>
            </a:r>
            <a:endParaRPr lang="en-US" sz="1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Validation of the telescope planes: Plane alignment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66914"/>
          <a:stretch>
            <a:fillRect/>
          </a:stretch>
        </p:blipFill>
        <p:spPr>
          <a:xfrm>
            <a:off x="64135" y="614045"/>
            <a:ext cx="9714230" cy="1243965"/>
          </a:xfrm>
          <a:prstGeom prst="rect">
            <a:avLst/>
          </a:prstGeom>
        </p:spPr>
      </p:pic>
      <p:pic>
        <p:nvPicPr>
          <p:cNvPr id="4" name="Picture 3" descr="Large inear stage (control position in X and Y) • Telescope Plane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59287" t="15469" b="29426"/>
          <a:stretch>
            <a:fillRect/>
          </a:stretch>
        </p:blipFill>
        <p:spPr>
          <a:xfrm>
            <a:off x="0" y="2032635"/>
            <a:ext cx="2671445" cy="20167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21255" y="1809115"/>
            <a:ext cx="754697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 what extent, the alignment is good enough (and criteria) </a:t>
            </a:r>
            <a:endParaRPr lang="en-US" sz="1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Useful tips: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Large linear stage  	- 	telescope plane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Move beam to the right -&gt; lower the stage -&gt; decrease ay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Move beam upwards -&gt; move the stage towards FPGA -&gt; increase ax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Currently, (151, 344) MoveIselLinearStage.py to check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Never move the stage remotely, and move it with a large step(cause crush)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Small linear stage 	-	DUT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Move beam to the right -&gt; lower the stage -&gt; decrease Z(min 0.7)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In Z direction, mm in program, cm in the real world</a:t>
            </a:r>
            <a:r>
              <a:rPr lang="en-US" sz="16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endParaRPr lang="en-US" sz="16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Move beam upwards -&gt; Move the stage towards Wall -&gt; Decrease Z(-11mm for maximum) need check</a:t>
            </a:r>
            <a:endParaRPr lang="en-US" sz="1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332740" y="4207510"/>
            <a:ext cx="75565" cy="409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497205" y="4211320"/>
            <a:ext cx="76200" cy="409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>
            <p:custDataLst>
              <p:tags r:id="rId6"/>
            </p:custDataLst>
          </p:nvPr>
        </p:nvSpPr>
        <p:spPr>
          <a:xfrm>
            <a:off x="647700" y="4211320"/>
            <a:ext cx="75565" cy="409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>
            <p:custDataLst>
              <p:tags r:id="rId7"/>
            </p:custDataLst>
          </p:nvPr>
        </p:nvSpPr>
        <p:spPr>
          <a:xfrm>
            <a:off x="1501775" y="4224020"/>
            <a:ext cx="75565" cy="409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>
            <p:custDataLst>
              <p:tags r:id="rId8"/>
            </p:custDataLst>
          </p:nvPr>
        </p:nvSpPr>
        <p:spPr>
          <a:xfrm>
            <a:off x="1838325" y="4215130"/>
            <a:ext cx="75565" cy="409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ectangles 18"/>
          <p:cNvSpPr/>
          <p:nvPr>
            <p:custDataLst>
              <p:tags r:id="rId9"/>
            </p:custDataLst>
          </p:nvPr>
        </p:nvSpPr>
        <p:spPr>
          <a:xfrm>
            <a:off x="1675765" y="4216400"/>
            <a:ext cx="75565" cy="409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48360" y="4745355"/>
            <a:ext cx="523240" cy="2959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>
            <p:custDataLst>
              <p:tags r:id="rId10"/>
            </p:custDataLst>
          </p:nvPr>
        </p:nvSpPr>
        <p:spPr>
          <a:xfrm>
            <a:off x="0" y="5341620"/>
            <a:ext cx="2606675" cy="1689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2117090" y="4230370"/>
            <a:ext cx="7956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FPGA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3" name="Text Box 22"/>
          <p:cNvSpPr txBox="1"/>
          <p:nvPr>
            <p:custDataLst>
              <p:tags r:id="rId11"/>
            </p:custDataLst>
          </p:nvPr>
        </p:nvSpPr>
        <p:spPr>
          <a:xfrm>
            <a:off x="2744470" y="5257800"/>
            <a:ext cx="7956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Wall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1470025" y="4715510"/>
            <a:ext cx="1274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Linear stage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Validation of the telescope planes: Software 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924560" y="1023620"/>
            <a:ext cx="1766570" cy="819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>
            <p:custDataLst>
              <p:tags r:id="rId1"/>
            </p:custDataLst>
          </p:nvPr>
        </p:nvSpPr>
        <p:spPr>
          <a:xfrm>
            <a:off x="4235450" y="1023620"/>
            <a:ext cx="1766570" cy="819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Flowchart: Decision 4"/>
          <p:cNvSpPr/>
          <p:nvPr/>
        </p:nvSpPr>
        <p:spPr>
          <a:xfrm>
            <a:off x="3977640" y="2320290"/>
            <a:ext cx="2281555" cy="1560830"/>
          </a:xfrm>
          <a:prstGeom prst="flowChartDecision">
            <a:avLst/>
          </a:prstGeom>
          <a:solidFill>
            <a:srgbClr val="000000">
              <a:alpha val="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>
            <p:custDataLst>
              <p:tags r:id="rId2"/>
            </p:custDataLst>
          </p:nvPr>
        </p:nvSpPr>
        <p:spPr>
          <a:xfrm>
            <a:off x="6898640" y="4358640"/>
            <a:ext cx="1766570" cy="819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>
            <p:custDataLst>
              <p:tags r:id="rId3"/>
            </p:custDataLst>
          </p:nvPr>
        </p:nvSpPr>
        <p:spPr>
          <a:xfrm>
            <a:off x="6886575" y="2691130"/>
            <a:ext cx="1766570" cy="819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691130" y="1433195"/>
            <a:ext cx="15443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5" idx="0"/>
          </p:cNvCxnSpPr>
          <p:nvPr>
            <p:custDataLst>
              <p:tags r:id="rId4"/>
            </p:custDataLst>
          </p:nvPr>
        </p:nvCxnSpPr>
        <p:spPr>
          <a:xfrm>
            <a:off x="5118735" y="1842770"/>
            <a:ext cx="0" cy="47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0"/>
          </p:cNvCxnSpPr>
          <p:nvPr>
            <p:custDataLst>
              <p:tags r:id="rId5"/>
            </p:custDataLst>
          </p:nvPr>
        </p:nvCxnSpPr>
        <p:spPr>
          <a:xfrm>
            <a:off x="7769860" y="3510280"/>
            <a:ext cx="12065" cy="848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>
            <p:custDataLst>
              <p:tags r:id="rId6"/>
            </p:custDataLst>
          </p:nvPr>
        </p:nvCxnSpPr>
        <p:spPr>
          <a:xfrm>
            <a:off x="6259195" y="3100705"/>
            <a:ext cx="639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1045845" y="1243965"/>
            <a:ext cx="14636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TapCalib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417060" y="1243965"/>
            <a:ext cx="14173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Noise run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15" name="Straight Arrow Connector 14"/>
          <p:cNvCxnSpPr/>
          <p:nvPr>
            <p:custDataLst>
              <p:tags r:id="rId7"/>
            </p:custDataLst>
          </p:nvPr>
        </p:nvCxnSpPr>
        <p:spPr>
          <a:xfrm>
            <a:off x="1777365" y="1842770"/>
            <a:ext cx="0" cy="47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>
            <p:custDataLst>
              <p:tags r:id="rId8"/>
            </p:custDataLst>
          </p:nvPr>
        </p:nvSpPr>
        <p:spPr>
          <a:xfrm>
            <a:off x="1840230" y="1912620"/>
            <a:ext cx="962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7" name="Text Box 16"/>
          <p:cNvSpPr txBox="1"/>
          <p:nvPr>
            <p:custDataLst>
              <p:tags r:id="rId9"/>
            </p:custDataLst>
          </p:nvPr>
        </p:nvSpPr>
        <p:spPr>
          <a:xfrm>
            <a:off x="1296035" y="2319655"/>
            <a:ext cx="962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?</a:t>
            </a:r>
            <a:endParaRPr lang="en-US" sz="1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9" name="Text Box 18"/>
          <p:cNvSpPr txBox="1"/>
          <p:nvPr>
            <p:custDataLst>
              <p:tags r:id="rId10"/>
            </p:custDataLst>
          </p:nvPr>
        </p:nvSpPr>
        <p:spPr>
          <a:xfrm>
            <a:off x="3014980" y="1023620"/>
            <a:ext cx="962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0" name="Text Box 19"/>
          <p:cNvSpPr txBox="1"/>
          <p:nvPr>
            <p:custDataLst>
              <p:tags r:id="rId11"/>
            </p:custDataLst>
          </p:nvPr>
        </p:nvSpPr>
        <p:spPr>
          <a:xfrm>
            <a:off x="5118735" y="1912620"/>
            <a:ext cx="962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21" name="Elbow Connector 20"/>
          <p:cNvCxnSpPr>
            <a:stCxn id="4" idx="3"/>
            <a:endCxn id="4" idx="0"/>
          </p:cNvCxnSpPr>
          <p:nvPr/>
        </p:nvCxnSpPr>
        <p:spPr>
          <a:xfrm flipH="1" flipV="1">
            <a:off x="5118735" y="1023620"/>
            <a:ext cx="883285" cy="409575"/>
          </a:xfrm>
          <a:prstGeom prst="bentConnector4">
            <a:avLst>
              <a:gd name="adj1" fmla="val -26959"/>
              <a:gd name="adj2" fmla="val 15814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5233035" y="452120"/>
            <a:ext cx="711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150360" y="686435"/>
            <a:ext cx="1030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Masking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4540885" y="2767965"/>
            <a:ext cx="1106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Manual run with Beam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044565" y="2729230"/>
            <a:ext cx="842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087870" y="2934335"/>
            <a:ext cx="1387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AutomaticRun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7" name="Text Box 26"/>
          <p:cNvSpPr txBox="1"/>
          <p:nvPr>
            <p:custDataLst>
              <p:tags r:id="rId12"/>
            </p:custDataLst>
          </p:nvPr>
        </p:nvSpPr>
        <p:spPr>
          <a:xfrm>
            <a:off x="7811135" y="3765550"/>
            <a:ext cx="842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8" name="Text Box 27"/>
          <p:cNvSpPr txBox="1"/>
          <p:nvPr>
            <p:custDataLst>
              <p:tags r:id="rId13"/>
            </p:custDataLst>
          </p:nvPr>
        </p:nvSpPr>
        <p:spPr>
          <a:xfrm>
            <a:off x="6899275" y="4596765"/>
            <a:ext cx="17545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Analysis on PS16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9" name="Rectangles 28"/>
          <p:cNvSpPr/>
          <p:nvPr>
            <p:custDataLst>
              <p:tags r:id="rId14"/>
            </p:custDataLst>
          </p:nvPr>
        </p:nvSpPr>
        <p:spPr>
          <a:xfrm>
            <a:off x="4235450" y="4304030"/>
            <a:ext cx="1766570" cy="819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>
            <p:custDataLst>
              <p:tags r:id="rId15"/>
            </p:custDataLst>
          </p:nvPr>
        </p:nvCxnSpPr>
        <p:spPr>
          <a:xfrm>
            <a:off x="5118735" y="3879850"/>
            <a:ext cx="0" cy="434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>
            <p:custDataLst>
              <p:tags r:id="rId16"/>
            </p:custDataLst>
          </p:nvPr>
        </p:nvSpPr>
        <p:spPr>
          <a:xfrm>
            <a:off x="5102860" y="3895090"/>
            <a:ext cx="842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Noise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296660" y="521335"/>
            <a:ext cx="3609340" cy="2073275"/>
            <a:chOff x="-48" y="1095"/>
            <a:chExt cx="15659" cy="6229"/>
          </a:xfrm>
        </p:grpSpPr>
        <p:pic>
          <p:nvPicPr>
            <p:cNvPr id="34" name="Picture 33" descr="Screenshot 2024-05-30 at 15.59.4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-48" y="1096"/>
              <a:ext cx="5169" cy="2812"/>
            </a:xfrm>
            <a:prstGeom prst="rect">
              <a:avLst/>
            </a:prstGeom>
          </p:spPr>
        </p:pic>
        <p:pic>
          <p:nvPicPr>
            <p:cNvPr id="35" name="Picture 34" descr="Screenshot 2024-05-30 at 16.00.2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5217" y="1095"/>
              <a:ext cx="5169" cy="2813"/>
            </a:xfrm>
            <a:prstGeom prst="rect">
              <a:avLst/>
            </a:prstGeom>
          </p:spPr>
        </p:pic>
        <p:pic>
          <p:nvPicPr>
            <p:cNvPr id="36" name="Picture 35" descr="Screenshot 2024-05-30 at 16.01.2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10443" y="1096"/>
              <a:ext cx="5168" cy="2812"/>
            </a:xfrm>
            <a:prstGeom prst="rect">
              <a:avLst/>
            </a:prstGeom>
          </p:spPr>
        </p:pic>
        <p:pic>
          <p:nvPicPr>
            <p:cNvPr id="37" name="Picture 36" descr="Screenshot 2024-05-30 at 16.03.0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141" y="4466"/>
              <a:ext cx="4983" cy="2856"/>
            </a:xfrm>
            <a:prstGeom prst="rect">
              <a:avLst/>
            </a:prstGeom>
          </p:spPr>
        </p:pic>
        <p:pic>
          <p:nvPicPr>
            <p:cNvPr id="38" name="Picture 37" descr="Screenshot 2024-05-30 at 16.03.37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5217" y="4465"/>
              <a:ext cx="4983" cy="2857"/>
            </a:xfrm>
            <a:prstGeom prst="rect">
              <a:avLst/>
            </a:prstGeom>
          </p:spPr>
        </p:pic>
        <p:pic>
          <p:nvPicPr>
            <p:cNvPr id="39" name="Picture 38" descr="Screenshot 2024-05-30 at 16.04.17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10443" y="4466"/>
              <a:ext cx="4985" cy="2858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rcRect r="14096" b="1087"/>
          <a:stretch>
            <a:fillRect/>
          </a:stretch>
        </p:blipFill>
        <p:spPr>
          <a:xfrm>
            <a:off x="0" y="3395345"/>
            <a:ext cx="3596005" cy="1712595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4506595" y="4540885"/>
            <a:ext cx="1327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XrayPlotting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45" name="Elbow Connector 44"/>
          <p:cNvCxnSpPr>
            <a:stCxn id="29" idx="1"/>
            <a:endCxn id="5" idx="1"/>
          </p:cNvCxnSpPr>
          <p:nvPr/>
        </p:nvCxnSpPr>
        <p:spPr>
          <a:xfrm rot="10800000">
            <a:off x="3977640" y="3100705"/>
            <a:ext cx="257810" cy="1612900"/>
          </a:xfrm>
          <a:prstGeom prst="bentConnector3">
            <a:avLst>
              <a:gd name="adj1" fmla="val 19236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3765550" y="3691890"/>
            <a:ext cx="948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Masking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5852160" y="3532505"/>
            <a:ext cx="924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Criteria?</a:t>
            </a:r>
            <a:endParaRPr lang="en-US" sz="1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Data taking for W12R7 at 0 deg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4" name="Picture 3" descr="Screenshot 2024-06-12 at 10.20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7700"/>
            <a:ext cx="8845550" cy="42106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5890" y="5011420"/>
            <a:ext cx="6819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Low quality happened at higher VSUB and lower ITHR(ITHR 20 especially)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892935" y="1299845"/>
            <a:ext cx="3298825" cy="169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>
            <p:custDataLst>
              <p:tags r:id="rId2"/>
            </p:custDataLst>
          </p:nvPr>
        </p:nvSpPr>
        <p:spPr>
          <a:xfrm>
            <a:off x="1893570" y="2026285"/>
            <a:ext cx="3298190" cy="169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>
            <p:custDataLst>
              <p:tags r:id="rId3"/>
            </p:custDataLst>
          </p:nvPr>
        </p:nvSpPr>
        <p:spPr>
          <a:xfrm>
            <a:off x="1892935" y="2533015"/>
            <a:ext cx="3298190" cy="169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>
            <p:custDataLst>
              <p:tags r:id="rId4"/>
            </p:custDataLst>
          </p:nvPr>
        </p:nvSpPr>
        <p:spPr>
          <a:xfrm>
            <a:off x="1893570" y="3244850"/>
            <a:ext cx="3298190" cy="169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Data quality check for W12R7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6-12 at 10.22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265" y="1043305"/>
            <a:ext cx="4911090" cy="4408170"/>
          </a:xfrm>
          <a:prstGeom prst="rect">
            <a:avLst/>
          </a:prstGeom>
        </p:spPr>
      </p:pic>
      <p:pic>
        <p:nvPicPr>
          <p:cNvPr id="4" name="Picture 3" descr="Screenshot 2024-06-12 at 10.23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305"/>
            <a:ext cx="4911090" cy="44088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83920" y="793115"/>
            <a:ext cx="3281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Good 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run (IDB120 ITH80 SUB20)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Text Box 5"/>
          <p:cNvSpPr txBox="1"/>
          <p:nvPr>
            <p:custDataLst>
              <p:tags r:id="rId3"/>
            </p:custDataLst>
          </p:nvPr>
        </p:nvSpPr>
        <p:spPr>
          <a:xfrm>
            <a:off x="5741670" y="793115"/>
            <a:ext cx="3281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Bad 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run (IDB120 ITH20 SUB20)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Test beam Info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 Shot 2023-05-16 at 10.24.1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8795"/>
            <a:ext cx="6435725" cy="1960245"/>
          </a:xfrm>
          <a:prstGeom prst="rect">
            <a:avLst/>
          </a:prstGeom>
        </p:spPr>
      </p:pic>
      <p:pic>
        <p:nvPicPr>
          <p:cNvPr id="4" name="Picture 3" descr="Screen Shot 2023-05-16 at 10.25.19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2892425"/>
            <a:ext cx="3351530" cy="25317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088765" y="2393950"/>
            <a:ext cx="2181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hlinkClick r:id="rId3" action="ppaction://hlinkfile"/>
              </a:rPr>
              <a:t>Beam monitor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574415" y="3219450"/>
            <a:ext cx="4946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solidFill>
                  <a:srgbClr val="FFFF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H6</a:t>
            </a:r>
            <a:endParaRPr lang="en-US" sz="1600" dirty="0">
              <a:solidFill>
                <a:srgbClr val="FFFF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450455" y="2393950"/>
            <a:ext cx="18243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hlinkClick r:id="rId4" action="ppaction://hlinkfile"/>
              </a:rPr>
              <a:t>Beam quality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414770" y="85090"/>
            <a:ext cx="36645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Mixed hadron beams within the range of 10-205 GeV/c.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Intensity: between 2×10^5 and 4.5×10^6 par- ticles per spill.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2" name="Picture 11" descr="Screen Shot 2023-05-18 at 9.05.13 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80" y="1161415"/>
            <a:ext cx="3611245" cy="12325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5" y="2393950"/>
            <a:ext cx="2673985" cy="30302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Summary &amp; next step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8425" y="675005"/>
            <a:ext cx="935228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Low Data Quality at Higher Vsub(&gt;= 15V) and lower ITHR(&lt;= 20 DAC)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Efficiency drops to 0 after some run time.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Could be related to the noisy pixels.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 more noisy pixels were found in the noise scan.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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Should check when the beam is back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Coldbox did not work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 motor of the cooling fan was broken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 spare one, waiting for the new one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Sample (W12R7) is store in 887-r-c37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Try to install fan and sample and take data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Next step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Vsub/ITHR scan for W12R7 with beam on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Masking extra noisy pixels and make comparison with previous measurements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 taking for W12R7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74080" y="1935480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solidFill>
                  <a:srgbClr val="7030A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For offline reconstruction, hard to do the rec ignoring plane 3. Complicated to implement in the source code.</a:t>
            </a:r>
            <a:endParaRPr lang="en-US" sz="1600" dirty="0">
              <a:solidFill>
                <a:srgbClr val="7030A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Test beam status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5410" y="553085"/>
            <a:ext cx="79311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We got cooling issues with fan  not working last weeks(replaced with new one).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Power supply issues were observed last night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Power ON/OFF seems to be ok form the output info.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 monitoring of the PSUs(not serial port issues, just no reponse to a quest)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 access should be taken to check the PSU, and cycle them manually.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To-do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VSUB/ITHR scan for W12R7 sample to mask more noisy pixel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monitoring the PSU during the data taking to verify the compliance for the Eff. droping issue.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Shall we test the 3e15 irradiated samples after W12R7?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W12R7(Cz, XDPW,100um, H-dop, Back-metalised, 1e15)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1200150" lvl="2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W18R19(Cz, XDPW, 100um, VH-dop, Back-metalised, 3e15)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FMC connection issues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7" name="Picture 6" descr="Screenshot 2024-06-29 at 20.44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8335"/>
            <a:ext cx="6019165" cy="2539365"/>
          </a:xfrm>
          <a:prstGeom prst="rect">
            <a:avLst/>
          </a:prstGeom>
        </p:spPr>
      </p:pic>
      <p:pic>
        <p:nvPicPr>
          <p:cNvPr id="8" name="Picture 7" descr="Screenshot 2024-06-29 at 17.15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0" y="648335"/>
            <a:ext cx="3239770" cy="43199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89230" y="3337560"/>
            <a:ext cx="58991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Abormal behaviour of DUT observed in manual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Bad tap calibration results were also observed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This is due to bad connection of  FMC after rotation.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Data taking for W12R7 at 0 deg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7-02 at 17.23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2775"/>
            <a:ext cx="5772785" cy="485648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-8255" y="3817620"/>
            <a:ext cx="5791835" cy="12192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833745" y="662305"/>
            <a:ext cx="41306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Low quality was also oberved: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VSUB: -6V, ITHR 80, 10 deg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 more noisy pixel found.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May be caused by compliance, but can not monitor PSU all the time.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Serial port busy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742950" lvl="1" indent="-285750" algn="l">
              <a:buFont typeface="Wingdings" panose="05000000000000000000" charset="0"/>
              <a:buChar char=""/>
            </a:pP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lvl="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No always happen.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8" name="Curved Connector 7"/>
          <p:cNvCxnSpPr>
            <a:stCxn id="6" idx="0"/>
          </p:cNvCxnSpPr>
          <p:nvPr/>
        </p:nvCxnSpPr>
        <p:spPr>
          <a:xfrm rot="16200000">
            <a:off x="1871980" y="2119630"/>
            <a:ext cx="2713355" cy="68199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Rectangles 8"/>
          <p:cNvSpPr/>
          <p:nvPr>
            <p:custDataLst>
              <p:tags r:id="rId2"/>
            </p:custDataLst>
          </p:nvPr>
        </p:nvSpPr>
        <p:spPr>
          <a:xfrm>
            <a:off x="0" y="1040765"/>
            <a:ext cx="5791835" cy="12192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Data quality check for W12R7, same configuration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7-02 at 17.39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1203960"/>
            <a:ext cx="4027805" cy="3637280"/>
          </a:xfrm>
          <a:prstGeom prst="rect">
            <a:avLst/>
          </a:prstGeom>
        </p:spPr>
      </p:pic>
      <p:pic>
        <p:nvPicPr>
          <p:cNvPr id="4" name="Picture 3" descr="Screenshot 2024-07-02 at 17.40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0" y="1203960"/>
            <a:ext cx="4027170" cy="36372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53110" y="753745"/>
            <a:ext cx="23780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run_10703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Text Box 5"/>
          <p:cNvSpPr txBox="1"/>
          <p:nvPr>
            <p:custDataLst>
              <p:tags r:id="rId3"/>
            </p:custDataLst>
          </p:nvPr>
        </p:nvSpPr>
        <p:spPr>
          <a:xfrm>
            <a:off x="5688965" y="753745"/>
            <a:ext cx="23780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run_10727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Efficiency Comparison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7-03 at 17.26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3400"/>
            <a:ext cx="5534660" cy="2908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34660" y="716915"/>
            <a:ext cx="4003040" cy="2313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30595" y="3000375"/>
            <a:ext cx="2399030" cy="231457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1314450" y="998220"/>
            <a:ext cx="274320" cy="1979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588770" y="1468755"/>
            <a:ext cx="4010660" cy="3733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233680" y="3784600"/>
            <a:ext cx="35769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Low efficiency at 15 deg is observed.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This is due to the FMC connection issue.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charset="0"/>
              <a:buChar char=""/>
            </a:pP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 token again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Efficiency Comparison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975"/>
            <a:ext cx="5509895" cy="2746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9895" y="942975"/>
            <a:ext cx="4560570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Cluster size comparison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26515"/>
            <a:ext cx="4975860" cy="2508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04765" y="1326515"/>
            <a:ext cx="4974590" cy="25076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5025" y="1013460"/>
            <a:ext cx="2100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Text Box 6"/>
          <p:cNvSpPr txBox="1"/>
          <p:nvPr>
            <p:custDataLst>
              <p:tags r:id="rId5"/>
            </p:custDataLst>
          </p:nvPr>
        </p:nvSpPr>
        <p:spPr>
          <a:xfrm>
            <a:off x="5970270" y="1013460"/>
            <a:ext cx="2100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Spatial resolution comparison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35025" y="1013460"/>
            <a:ext cx="2100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Text Box 6"/>
          <p:cNvSpPr txBox="1"/>
          <p:nvPr>
            <p:custDataLst>
              <p:tags r:id="rId1"/>
            </p:custDataLst>
          </p:nvPr>
        </p:nvSpPr>
        <p:spPr>
          <a:xfrm>
            <a:off x="5970270" y="1013460"/>
            <a:ext cx="2100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350645"/>
            <a:ext cx="4973955" cy="2506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05400" y="1350645"/>
            <a:ext cx="4973955" cy="25069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Estimation of the depletion depth using grazing angle method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" name="Rectangles 2"/>
          <p:cNvSpPr/>
          <p:nvPr>
            <p:custDataLst>
              <p:tags r:id="rId1"/>
            </p:custDataLst>
          </p:nvPr>
        </p:nvSpPr>
        <p:spPr>
          <a:xfrm>
            <a:off x="90805" y="1321435"/>
            <a:ext cx="5639435" cy="9886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>
            <p:custDataLst>
              <p:tags r:id="rId2"/>
            </p:custDataLst>
          </p:nvPr>
        </p:nvSpPr>
        <p:spPr>
          <a:xfrm>
            <a:off x="604520" y="132143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>
            <p:custDataLst>
              <p:tags r:id="rId3"/>
            </p:custDataLst>
          </p:nvPr>
        </p:nvSpPr>
        <p:spPr>
          <a:xfrm>
            <a:off x="1395095" y="132143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>
            <p:custDataLst>
              <p:tags r:id="rId4"/>
            </p:custDataLst>
          </p:nvPr>
        </p:nvSpPr>
        <p:spPr>
          <a:xfrm>
            <a:off x="2185670" y="132143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>
            <p:custDataLst>
              <p:tags r:id="rId5"/>
            </p:custDataLst>
          </p:nvPr>
        </p:nvSpPr>
        <p:spPr>
          <a:xfrm>
            <a:off x="2976245" y="132143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>
            <p:custDataLst>
              <p:tags r:id="rId6"/>
            </p:custDataLst>
          </p:nvPr>
        </p:nvSpPr>
        <p:spPr>
          <a:xfrm>
            <a:off x="3766820" y="132143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>
            <p:custDataLst>
              <p:tags r:id="rId7"/>
            </p:custDataLst>
          </p:nvPr>
        </p:nvSpPr>
        <p:spPr>
          <a:xfrm>
            <a:off x="4557395" y="1321435"/>
            <a:ext cx="448310" cy="1682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>
            <p:custDataLst>
              <p:tags r:id="rId8"/>
            </p:custDataLst>
          </p:nvPr>
        </p:nvSpPr>
        <p:spPr>
          <a:xfrm>
            <a:off x="90805" y="1321435"/>
            <a:ext cx="5639435" cy="59499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>
            <p:custDataLst>
              <p:tags r:id="rId9"/>
            </p:custDataLst>
          </p:nvPr>
        </p:nvCxnSpPr>
        <p:spPr>
          <a:xfrm flipH="1">
            <a:off x="1427480" y="734060"/>
            <a:ext cx="3275330" cy="17926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>
            <p:custDataLst>
              <p:tags r:id="rId10"/>
            </p:custDataLst>
          </p:nvPr>
        </p:nvCxnSpPr>
        <p:spPr>
          <a:xfrm flipV="1">
            <a:off x="2517140" y="1321435"/>
            <a:ext cx="0" cy="594995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>
            <p:custDataLst>
              <p:tags r:id="rId11"/>
            </p:custDataLst>
          </p:nvPr>
        </p:nvSpPr>
        <p:spPr>
          <a:xfrm>
            <a:off x="2596515" y="1321435"/>
            <a:ext cx="30035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600" dirty="0">
                <a:latin typeface="Arial" panose="020B0604020202090204" pitchFamily="34" charset="0"/>
                <a:cs typeface="Arial" panose="020B0604020202090204" pitchFamily="34" charset="0"/>
              </a:rPr>
              <a:t>α</a:t>
            </a:r>
            <a:endParaRPr 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5" name="Arc 14"/>
          <p:cNvSpPr/>
          <p:nvPr>
            <p:custDataLst>
              <p:tags r:id="rId12"/>
            </p:custDataLst>
          </p:nvPr>
        </p:nvSpPr>
        <p:spPr>
          <a:xfrm rot="1320000">
            <a:off x="2455545" y="1643380"/>
            <a:ext cx="278130" cy="211455"/>
          </a:xfrm>
          <a:prstGeom prst="arc">
            <a:avLst>
              <a:gd name="adj1" fmla="val 13347202"/>
              <a:gd name="adj2" fmla="val 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6" name="Table 15"/>
          <p:cNvGraphicFramePr/>
          <p:nvPr>
            <p:custDataLst>
              <p:tags r:id="rId13"/>
            </p:custDataLst>
          </p:nvPr>
        </p:nvGraphicFramePr>
        <p:xfrm>
          <a:off x="453390" y="3165475"/>
          <a:ext cx="5040630" cy="83693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40105"/>
                <a:gridCol w="840105"/>
                <a:gridCol w="840105"/>
                <a:gridCol w="840105"/>
                <a:gridCol w="840105"/>
                <a:gridCol w="840105"/>
              </a:tblGrid>
              <a:tr h="83693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17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15620" y="4573905"/>
                <a:ext cx="4944110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𝐶𝑙𝑆𝑖𝑧𝑒</m:t>
                          </m:r>
                        </m:e>
                        <m:sub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⊥</m:t>
                          </m:r>
                        </m:sub>
                      </m:sSub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𝛼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 dirty="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</m:t>
                          </m:r>
                        </m:den>
                      </m:f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𝑡𝑎𝑛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𝛼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+ 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𝐶𝑙𝑆𝑖𝑧𝑒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sz="1600" i="1" dirty="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</m:oMath>
                  </m:oMathPara>
                </a14:m>
                <a:endParaRPr lang="en-US" sz="16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515620" y="4573905"/>
                <a:ext cx="4944110" cy="60769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18"/>
          <p:cNvSpPr txBox="1"/>
          <p:nvPr>
            <p:custDataLst>
              <p:tags r:id="rId17"/>
            </p:custDataLst>
          </p:nvPr>
        </p:nvSpPr>
        <p:spPr>
          <a:xfrm>
            <a:off x="2091690" y="1514475"/>
            <a:ext cx="270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20" name="Straight Arrow Connector 19"/>
          <p:cNvCxnSpPr/>
          <p:nvPr>
            <p:custDataLst>
              <p:tags r:id="rId18"/>
            </p:custDataLst>
          </p:nvPr>
        </p:nvCxnSpPr>
        <p:spPr>
          <a:xfrm>
            <a:off x="2408555" y="1128395"/>
            <a:ext cx="7797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>
            <p:custDataLst>
              <p:tags r:id="rId19"/>
            </p:custDataLst>
          </p:nvPr>
        </p:nvSpPr>
        <p:spPr>
          <a:xfrm>
            <a:off x="2493010" y="803910"/>
            <a:ext cx="572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20"/>
            </p:custDataLst>
          </p:nvPr>
        </p:nvSpPr>
        <p:spPr>
          <a:xfrm>
            <a:off x="90170" y="2820670"/>
            <a:ext cx="58413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cluster size projected on the axis perpendicular to the axis of rotation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826760" y="1190625"/>
            <a:ext cx="4200525" cy="20694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827395" y="3321685"/>
            <a:ext cx="4253230" cy="2094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DUT info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8716335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843280"/>
            <a:ext cx="283210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 dirty="0">
                <a:latin typeface="Times New Roman Bold" panose="02020503050405090304" charset="0"/>
                <a:cs typeface="Times New Roman Bold" panose="02020503050405090304" charset="0"/>
              </a:rPr>
              <a:t>Malta2 sensor</a:t>
            </a:r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Technology: TJ-180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chip size: 20.2x10.1168 mm^2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Matrix: 224x512 pixels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pixel size: 36.4x36.4um^2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DUT sensor: W12R7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Cz back matelized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thickness: 300 um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Irradiated 1E15 neq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9" name="Picture 8" descr="Screen Shot 2023-08-30 at 4.16.3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875" y="1446530"/>
            <a:ext cx="3860800" cy="21145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490970" y="196215"/>
            <a:ext cx="3589655" cy="3164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600" b="1" dirty="0">
                <a:latin typeface="Times New Roman Bold" panose="02020503050405090304" charset="0"/>
                <a:cs typeface="Times New Roman Bold" panose="02020503050405090304" charset="0"/>
              </a:rPr>
              <a:t>Test setup</a:t>
            </a:r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all other settings are by default.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operating temperature: -12~-15C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relative humidity: &lt; 1%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15" name="Table 14"/>
          <p:cNvGraphicFramePr/>
          <p:nvPr>
            <p:custDataLst>
              <p:tags r:id="rId2"/>
            </p:custDataLst>
          </p:nvPr>
        </p:nvGraphicFramePr>
        <p:xfrm>
          <a:off x="6543675" y="546100"/>
          <a:ext cx="333184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490"/>
                <a:gridCol w="2332355"/>
              </a:tblGrid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name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value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Vsub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6, 9, 15, 20, 25, 30 [V]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ITHR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15, 20, 40, 80, 120 [pA]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Deg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30, 35, 40, 45, 50, 55, 60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631940" y="2835275"/>
            <a:ext cx="208407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ITHR SUB DEG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015     20.0  60.0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015     25.0  60.0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015     30.0  60.0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020     25.0  60.0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020     30.0  60.0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040     25.0  60.0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040     30.0  60.0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080     25.0  60.0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080     30.0  60.0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120     25.0  60.0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120     30.0  60.0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397875" y="3762375"/>
            <a:ext cx="13747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11 data point missed during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data taking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7980680" y="2934335"/>
            <a:ext cx="359410" cy="24860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Cluster size comparison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Clsize comparison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Screenshot 2024-07-03 at 17.27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9360" y="832485"/>
            <a:ext cx="3812540" cy="2003425"/>
          </a:xfrm>
          <a:prstGeom prst="rect">
            <a:avLst/>
          </a:prstGeom>
        </p:spPr>
      </p:pic>
      <p:pic>
        <p:nvPicPr>
          <p:cNvPr id="4" name="Picture 3" descr="Screenshot 2024-05-28 at 18.49.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1920" y="832485"/>
            <a:ext cx="3928110" cy="2002790"/>
          </a:xfrm>
          <a:prstGeom prst="rect">
            <a:avLst/>
          </a:prstGeom>
        </p:spPr>
      </p:pic>
      <p:pic>
        <p:nvPicPr>
          <p:cNvPr id="8" name="Picture 7" descr="Screenshot 2024-05-28 at 18.50.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1920" y="3087370"/>
            <a:ext cx="3928745" cy="2002790"/>
          </a:xfrm>
          <a:prstGeom prst="rect">
            <a:avLst/>
          </a:prstGeom>
        </p:spPr>
      </p:pic>
      <p:pic>
        <p:nvPicPr>
          <p:cNvPr id="5" name="Picture 4" descr="Screenshot 2024-07-03 at 17.29.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360" y="3081020"/>
            <a:ext cx="3812540" cy="2003425"/>
          </a:xfrm>
          <a:prstGeom prst="rect">
            <a:avLst/>
          </a:prstGeom>
        </p:spPr>
      </p:pic>
      <p:sp>
        <p:nvSpPr>
          <p:cNvPr id="7" name="Text Box 6"/>
          <p:cNvSpPr txBox="1"/>
          <p:nvPr>
            <p:custDataLst>
              <p:tags r:id="rId7"/>
            </p:custDataLst>
          </p:nvPr>
        </p:nvSpPr>
        <p:spPr>
          <a:xfrm>
            <a:off x="791210" y="1410970"/>
            <a:ext cx="525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Text Box 8"/>
          <p:cNvSpPr txBox="1"/>
          <p:nvPr>
            <p:custDataLst>
              <p:tags r:id="rId8"/>
            </p:custDataLst>
          </p:nvPr>
        </p:nvSpPr>
        <p:spPr>
          <a:xfrm>
            <a:off x="791210" y="3822700"/>
            <a:ext cx="525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0" name="Text Box 9"/>
          <p:cNvSpPr txBox="1"/>
          <p:nvPr>
            <p:custDataLst>
              <p:tags r:id="rId9"/>
            </p:custDataLst>
          </p:nvPr>
        </p:nvSpPr>
        <p:spPr>
          <a:xfrm>
            <a:off x="791210" y="634365"/>
            <a:ext cx="1539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Before masking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" name="Text Box 10"/>
          <p:cNvSpPr txBox="1"/>
          <p:nvPr>
            <p:custDataLst>
              <p:tags r:id="rId10"/>
            </p:custDataLst>
          </p:nvPr>
        </p:nvSpPr>
        <p:spPr>
          <a:xfrm>
            <a:off x="5793105" y="634365"/>
            <a:ext cx="1539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After masking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75"/>
            <a:ext cx="10359390" cy="386715"/>
          </a:xfrm>
        </p:spPr>
        <p:txBody>
          <a:bodyPr wrap="square"/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Spatial resolution comparison</a:t>
            </a:r>
            <a:endParaRPr lang="en-US" sz="2800" b="1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7" name="Picture 6" descr="Screenshot 2024-05-28 at 19.06.0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2460" y="971550"/>
            <a:ext cx="3943985" cy="2010410"/>
          </a:xfrm>
          <a:prstGeom prst="rect">
            <a:avLst/>
          </a:prstGeom>
        </p:spPr>
      </p:pic>
      <p:pic>
        <p:nvPicPr>
          <p:cNvPr id="10" name="Picture 9" descr="Screenshot 2024-05-28 at 19.06.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2460" y="3237865"/>
            <a:ext cx="3942715" cy="2009775"/>
          </a:xfrm>
          <a:prstGeom prst="rect">
            <a:avLst/>
          </a:prstGeom>
        </p:spPr>
      </p:pic>
      <p:pic>
        <p:nvPicPr>
          <p:cNvPr id="3" name="Picture 2" descr="Screenshot 2024-07-03 at 17.31.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75" y="971550"/>
            <a:ext cx="3942715" cy="2071370"/>
          </a:xfrm>
          <a:prstGeom prst="rect">
            <a:avLst/>
          </a:prstGeom>
        </p:spPr>
      </p:pic>
      <p:pic>
        <p:nvPicPr>
          <p:cNvPr id="4" name="Picture 3" descr="Screenshot 2024-07-03 at 17.31.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080" y="3237865"/>
            <a:ext cx="3940810" cy="20707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04670" y="1685290"/>
            <a:ext cx="525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Text Box 5"/>
          <p:cNvSpPr txBox="1"/>
          <p:nvPr>
            <p:custDataLst>
              <p:tags r:id="rId7"/>
            </p:custDataLst>
          </p:nvPr>
        </p:nvSpPr>
        <p:spPr>
          <a:xfrm>
            <a:off x="1804670" y="4074160"/>
            <a:ext cx="525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8"/>
            </p:custDataLst>
          </p:nvPr>
        </p:nvSpPr>
        <p:spPr>
          <a:xfrm>
            <a:off x="1405890" y="634365"/>
            <a:ext cx="1539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Before masking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Text Box 8"/>
          <p:cNvSpPr txBox="1"/>
          <p:nvPr>
            <p:custDataLst>
              <p:tags r:id="rId9"/>
            </p:custDataLst>
          </p:nvPr>
        </p:nvSpPr>
        <p:spPr>
          <a:xfrm>
            <a:off x="6158865" y="634365"/>
            <a:ext cx="1539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After masking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57120" y="2051685"/>
            <a:ext cx="5102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BACK UP</a:t>
            </a:r>
            <a:endParaRPr lang="en-US" sz="4800" b="1" dirty="0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Malta telescope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595"/>
            <a:ext cx="3969385" cy="2230755"/>
          </a:xfrm>
          <a:prstGeom prst="rect">
            <a:avLst/>
          </a:prstGeom>
        </p:spPr>
      </p:pic>
      <p:pic>
        <p:nvPicPr>
          <p:cNvPr id="8" name="Picture 7" descr="Screen Shot 2023-05-16 at 9.58.23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10" y="2581275"/>
            <a:ext cx="5300345" cy="1158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8430"/>
            <a:ext cx="1583055" cy="281813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4338955" y="668020"/>
            <a:ext cx="113665" cy="13519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8133080" y="668020"/>
            <a:ext cx="113665" cy="13519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8843645" y="668020"/>
            <a:ext cx="113665" cy="13519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9554210" y="668020"/>
            <a:ext cx="113665" cy="13519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983480" y="668020"/>
            <a:ext cx="113665" cy="13519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5628005" y="668020"/>
            <a:ext cx="113665" cy="13519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6539865" y="668020"/>
            <a:ext cx="113665" cy="13519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 rot="1980000">
            <a:off x="6558280" y="668020"/>
            <a:ext cx="113665" cy="13519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320" y="2764155"/>
            <a:ext cx="2008505" cy="2700655"/>
          </a:xfrm>
          <a:prstGeom prst="rect">
            <a:avLst/>
          </a:prstGeom>
        </p:spPr>
      </p:pic>
      <p:sp>
        <p:nvSpPr>
          <p:cNvPr id="19" name="Circular Arrow 18"/>
          <p:cNvSpPr/>
          <p:nvPr/>
        </p:nvSpPr>
        <p:spPr>
          <a:xfrm>
            <a:off x="6614160" y="487680"/>
            <a:ext cx="412750" cy="390525"/>
          </a:xfrm>
          <a:prstGeom prst="circular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066280" y="465455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30-60 deg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14775" y="1254125"/>
            <a:ext cx="6165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Rectangles 3"/>
          <p:cNvSpPr/>
          <p:nvPr/>
        </p:nvSpPr>
        <p:spPr>
          <a:xfrm>
            <a:off x="4053205" y="1142365"/>
            <a:ext cx="161290" cy="22288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914775" y="671195"/>
            <a:ext cx="615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Scint.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17" name="Elbow Connector 16"/>
          <p:cNvCxnSpPr>
            <a:stCxn id="4" idx="2"/>
          </p:cNvCxnSpPr>
          <p:nvPr/>
        </p:nvCxnSpPr>
        <p:spPr>
          <a:xfrm rot="5400000" flipV="1">
            <a:off x="6557010" y="-1057910"/>
            <a:ext cx="859155" cy="5704840"/>
          </a:xfrm>
          <a:prstGeom prst="bentConnector2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5" idx="2"/>
          </p:cNvCxnSpPr>
          <p:nvPr/>
        </p:nvCxnSpPr>
        <p:spPr>
          <a:xfrm flipH="1" flipV="1">
            <a:off x="4396105" y="2019935"/>
            <a:ext cx="1905" cy="19685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044440" y="2019935"/>
            <a:ext cx="1905" cy="19685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692775" y="2031365"/>
            <a:ext cx="1905" cy="19685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619875" y="2019935"/>
            <a:ext cx="1905" cy="19685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8195310" y="2038985"/>
            <a:ext cx="1905" cy="19685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8899525" y="2019935"/>
            <a:ext cx="1905" cy="19685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9603740" y="2019935"/>
            <a:ext cx="1905" cy="19685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Text Box 29"/>
          <p:cNvSpPr txBox="1"/>
          <p:nvPr/>
        </p:nvSpPr>
        <p:spPr>
          <a:xfrm>
            <a:off x="9339580" y="2262505"/>
            <a:ext cx="736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Times New Roman Bold" panose="02020503050405090304" charset="0"/>
                <a:cs typeface="Times New Roman Bold" panose="02020503050405090304" charset="0"/>
              </a:rPr>
              <a:t>L1A</a:t>
            </a:r>
            <a:endParaRPr lang="en-US" sz="1600" b="1" dirty="0">
              <a:solidFill>
                <a:schemeClr val="bg2">
                  <a:lumMod val="75000"/>
                </a:schemeClr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DUT info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8716335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843280"/>
            <a:ext cx="283210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 Bold" panose="02020503050405090304" charset="0"/>
                <a:cs typeface="Times New Roman Bold" panose="02020503050405090304" charset="0"/>
              </a:rPr>
              <a:t>Malta2 sensor</a:t>
            </a:r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Technology: TJ-180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chip size: 20.2x10.1168 mm^2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Matrix: 224x512 pixels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pixel size: 36.4x36.4um^2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DUT sensor: W12R7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Cz back matelized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thickness: 300 um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Irradiated 1E15 neq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9" name="Picture 8" descr="Screen Shot 2023-08-30 at 4.16.3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652395" y="1446530"/>
            <a:ext cx="3860800" cy="21145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490970" y="196215"/>
            <a:ext cx="3589655" cy="3164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 b="1" dirty="0">
                <a:latin typeface="Times New Roman Bold" panose="02020503050405090304" charset="0"/>
                <a:cs typeface="Times New Roman Bold" panose="02020503050405090304" charset="0"/>
              </a:rPr>
              <a:t>Test setup</a:t>
            </a:r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all other settings are by default.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operating temperature: -12~-15C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relative humidity: &lt; 1%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15" name="Table 14"/>
          <p:cNvGraphicFramePr/>
          <p:nvPr>
            <p:custDataLst>
              <p:tags r:id="rId2"/>
            </p:custDataLst>
          </p:nvPr>
        </p:nvGraphicFramePr>
        <p:xfrm>
          <a:off x="6543675" y="546100"/>
          <a:ext cx="333184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490"/>
                <a:gridCol w="2332355"/>
              </a:tblGrid>
              <a:tr h="3429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name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value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Vsub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6, 9, 15, 20, 25, 30 [V]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ITHR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15, 20, 40, 80, 120 [pA]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Deg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latin typeface="Arial Bold" panose="020B0604020202090204" charset="0"/>
                          <a:cs typeface="Arial Bold" panose="020B0604020202090204" charset="0"/>
                        </a:rPr>
                        <a:t>30, 35, 40, 45, 50, 55, 60</a:t>
                      </a:r>
                      <a:endParaRPr lang="en-US" sz="1400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631940" y="2835275"/>
            <a:ext cx="208407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ITHR SUB DEG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015     20.0  60.0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015     25.0  60.0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015     30.0  60.0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020     25.0  60.0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020     30.0  60.0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040     25.0  60.0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040     30.0  60.0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080     25.0  60.0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080     30.0  60.0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120     25.0  60.0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l"/>
            <a:r>
              <a:rPr lang="en-US" sz="1400" b="1" dirty="0">
                <a:latin typeface="Times New Roman Bold" panose="02020503050405090304" charset="0"/>
                <a:cs typeface="Times New Roman Bold" panose="02020503050405090304" charset="0"/>
              </a:rPr>
              <a:t>120     30.0  60.0 </a:t>
            </a:r>
            <a:endParaRPr lang="en-US" sz="1400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397875" y="3762375"/>
            <a:ext cx="13747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11 data point missed during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data taking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7980680" y="2934335"/>
            <a:ext cx="359410" cy="24860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Geometry configuration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8716335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3" name="Picture 2" descr="Large inear stage (control position in X and Y) • Telescope Plan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554990"/>
            <a:ext cx="8509635" cy="474535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Malta Ttigger logic unit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5" name="Picture 4" descr="Screen Shot 2023-05-16 at 10.06.15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592455"/>
            <a:ext cx="3429000" cy="2643505"/>
          </a:xfrm>
          <a:prstGeom prst="rect">
            <a:avLst/>
          </a:prstGeom>
        </p:spPr>
      </p:pic>
      <p:pic>
        <p:nvPicPr>
          <p:cNvPr id="9" name="Picture 8" descr="Screen Shot 2023-05-16 at 10.07.27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" y="3274695"/>
            <a:ext cx="3931920" cy="2221865"/>
          </a:xfrm>
          <a:prstGeom prst="rect">
            <a:avLst/>
          </a:prstGeom>
        </p:spPr>
      </p:pic>
      <p:pic>
        <p:nvPicPr>
          <p:cNvPr id="10" name="Picture 9" descr="Screen Shot 2023-05-16 at 10.19.2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90" y="1311910"/>
            <a:ext cx="3589020" cy="365569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482080" y="867410"/>
            <a:ext cx="1793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Malta_TLU_GUI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038725" y="1619885"/>
            <a:ext cx="615950" cy="258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031105" y="1754505"/>
            <a:ext cx="643890" cy="207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023485" y="2000250"/>
            <a:ext cx="631190" cy="248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993005" y="2060575"/>
            <a:ext cx="660400" cy="375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3983355" y="1754505"/>
            <a:ext cx="1055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Triggering planes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404870" y="5269230"/>
            <a:ext cx="2270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Level 1 accept(L1A) </a:t>
            </a:r>
            <a:endParaRPr lang="en-US" sz="1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Test beam support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8716335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3190" y="487680"/>
            <a:ext cx="92621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hlinkClick r:id="rId1" action="ppaction://hlinkfile"/>
              </a:rPr>
              <a:t>Beam monitor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  <a:hlinkClick r:id="rId1" action="ppaction://hlinkfile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hlinkClick r:id="rId2" action="ppaction://hlinkfile"/>
              </a:rPr>
              <a:t>twiki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  <a:hlinkClick r:id="rId2" action="ppaction://hlinkfile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hlinkClick r:id="rId3" action="ppaction://hlinkfile"/>
              </a:rPr>
              <a:t>beam quality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  <a:hlinkClick r:id="rId3" action="ppaction://hlinkfile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hlinkClick r:id="rId4" action="ppaction://hlinkfile"/>
              </a:rPr>
              <a:t>data monitor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  <a:hlinkClick r:id="rId4" action="ppaction://hlinkfile"/>
            </a:endParaRPr>
          </a:p>
          <a:p>
            <a:pPr algn="l"/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 </a:t>
            </a:r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  <a:hlinkClick r:id="rId5"/>
              </a:rPr>
              <a:t>PDU</a:t>
            </a:r>
            <a:endParaRPr 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Efficiency vs. inclined angle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/>
              <p:nvPr/>
            </p:nvSpPr>
            <p:spPr>
              <a:xfrm>
                <a:off x="588010" y="3851910"/>
                <a:ext cx="8808720" cy="142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>
                    <a:latin typeface="Times New Roman Regular" panose="02020503050405090304" charset="0"/>
                    <a:cs typeface="Times New Roman Regular" panose="02020503050405090304" charset="0"/>
                  </a:rPr>
                  <a:t>Caption: </a:t>
                </a:r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Average efficiency of irradiated MALTA2 on Czochralski substrate as a function of incidence angle between the beam and the sensor. The substrate voltage is set at -6, -9, -15, -20, -25 and -30 V and the p-well bias at -6 V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  <a:sym typeface="+mn-ea"/>
                  </a:rPr>
                  <a:t>.</a:t>
                </a:r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 The sample shown is XDPW, with a high doping n-layer, a thickness of 100 μm, with back metalization, and irradiated to 1E15 1MeV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𝑐𝑚</m:t>
                        </m:r>
                      </m:e>
                      <m:sup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. The number of masked pixels is below about 0.02% of the entire chip in the configuration. The operating threshold is 260 electrons equivalent. The measurements were carried out at -15</a:t>
                </a:r>
                <a:r>
                  <a:rPr lang="en-US" sz="1400" dirty="0">
                    <a:latin typeface="SimSun" panose="02010600030101010101" pitchFamily="2" charset="-122"/>
                    <a:ea typeface="SimSun" panose="02010600030101010101" pitchFamily="2" charset="-122"/>
                    <a:cs typeface="Times New Roman Regular" panose="02020503050405090304" charset="0"/>
                  </a:rPr>
                  <a:t>℃</a:t>
                </a:r>
                <a:r>
                  <a:rPr lang="en-US" sz="1400" dirty="0"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</a:rPr>
                  <a:t>, using a 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</a:rPr>
                  <a:t>180 GeV hadron beam</a:t>
                </a:r>
                <a:r>
                  <a:rPr lang="en-US" sz="1400" dirty="0"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</a:rPr>
                  <a:t> at SPS at CERN 2023. </a:t>
                </a:r>
                <a:endParaRPr lang="en-US" sz="1400" dirty="0">
                  <a:solidFill>
                    <a:srgbClr val="FF0000"/>
                  </a:solidFill>
                  <a:latin typeface="Times New Roman Regular" panose="02020503050405090304" charset="0"/>
                  <a:ea typeface="SimSun" panose="02010600030101010101" pitchFamily="2" charset="-122"/>
                  <a:cs typeface="Times New Roman Regular" panose="02020503050405090304" charset="0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" y="3851910"/>
                <a:ext cx="8808720" cy="142494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Screen Shot 2023-12-15 at 10.39.05 AM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67915" y="442595"/>
            <a:ext cx="4899660" cy="3272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Clsize vs. inclined angle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/>
              <p:nvPr/>
            </p:nvSpPr>
            <p:spPr>
              <a:xfrm>
                <a:off x="56515" y="3649345"/>
                <a:ext cx="8966835" cy="16637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/>
                <a:r>
                  <a:rPr lang="en-US" sz="1400" b="1" dirty="0">
                    <a:latin typeface="Times New Roman Regular" panose="02020503050405090304" charset="0"/>
                    <a:cs typeface="Times New Roman Regular" panose="02020503050405090304" charset="0"/>
                  </a:rPr>
                  <a:t>Caption: </a:t>
                </a:r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Average cluster size, </a:t>
                </a:r>
                <a:r>
                  <a:rPr lang="en-US" sz="1400" dirty="0">
                    <a:solidFill>
                      <a:srgbClr val="FF0000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in the direction perpendicular to the rotation axis</a:t>
                </a:r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, of irradiated MALTA2 on Czochralski substrate as a function of incidence angle between the beam and the sensor. The substrate voltage is set at -6, -9, -15, -20, -25 and -30 V and the p-well bias at -6 V.  The sample shown is XDPW, with a high doping n-layer, a thickness of 100 μm,</a:t>
                </a:r>
                <a:r>
                  <a:rPr lang="en-US" sz="1400" dirty="0">
                    <a:solidFill>
                      <a:srgbClr val="FF0000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 </a:t>
                </a:r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  <a:sym typeface="+mn-ea"/>
                  </a:rPr>
                  <a:t>with back metalization, and irradiated to 1E15 1MeV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cs typeface="DejaVu Math TeX Gyre" panose="02000503000000000000" charset="0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𝑐𝑚</m:t>
                        </m:r>
                      </m:e>
                      <m:sup>
                        <m:r>
                          <a:rPr lang="en-US" sz="14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. The operating threshold is 260 electrons equivalent. The measurements were carried out at -15</a:t>
                </a:r>
                <a:r>
                  <a:rPr lang="en-US" sz="1400" dirty="0">
                    <a:latin typeface="SimSun" panose="02010600030101010101" pitchFamily="2" charset="-122"/>
                    <a:ea typeface="SimSun" panose="02010600030101010101" pitchFamily="2" charset="-122"/>
                    <a:cs typeface="Times New Roman Regular" panose="02020503050405090304" charset="0"/>
                  </a:rPr>
                  <a:t>℃</a:t>
                </a:r>
                <a:r>
                  <a:rPr lang="en-US" sz="1400" dirty="0"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</a:rPr>
                  <a:t>, using a 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</a:rPr>
                  <a:t>180 GeV</a:t>
                </a:r>
                <a:r>
                  <a:rPr lang="en-US" sz="1400" dirty="0"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</a:rPr>
                  <a:t> hadron beam at SPS at CERN 2023. </a:t>
                </a:r>
                <a:endParaRPr lang="en-US" sz="1400" dirty="0">
                  <a:solidFill>
                    <a:srgbClr val="FF0000"/>
                  </a:solidFill>
                  <a:latin typeface="Times New Roman Regular" panose="02020503050405090304" charset="0"/>
                  <a:ea typeface="SimSun" panose="02010600030101010101" pitchFamily="2" charset="-122"/>
                  <a:cs typeface="Times New Roman Regular" panose="02020503050405090304" charset="0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" y="3649345"/>
                <a:ext cx="8966835" cy="16637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Screen Shot 2023-12-15 at 10.43.27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85" y="516890"/>
            <a:ext cx="4687570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9390" cy="442595"/>
          </a:xfrm>
        </p:spPr>
        <p:txBody>
          <a:bodyPr wrap="square"/>
          <a:lstStyle/>
          <a:p>
            <a:r>
              <a:rPr lang="en-US" sz="32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ClsizeY vs. inclined angle</a:t>
            </a:r>
            <a:endParaRPr lang="en-US" sz="32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211" name="TextShape 1"/>
          <p:cNvSpPr txBox="1"/>
          <p:nvPr/>
        </p:nvSpPr>
        <p:spPr>
          <a:xfrm>
            <a:off x="9023040" y="5504400"/>
            <a:ext cx="1056600" cy="16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CF5F9E-2D11-40A2-87B1-87E747E804A1}" type="slidenum">
              <a:rPr lang="en-GB" sz="1100" b="1" strike="noStrike" spc="-1">
                <a:solidFill>
                  <a:srgbClr val="767676"/>
                </a:solidFill>
                <a:latin typeface="Calibri"/>
                <a:ea typeface="MS PGothic"/>
              </a:rPr>
            </a:fld>
            <a:endParaRPr lang="en-GB" sz="1100" b="0" strike="noStrike" spc="-1">
              <a:latin typeface="Times New Roman" panose="02020503050405090304"/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5501640"/>
            <a:ext cx="1893570" cy="16891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GB" sz="1100" b="1" strike="noStrike" spc="-1">
                <a:latin typeface="Times New Roman Bold" panose="02020503050405090304" charset="0"/>
                <a:cs typeface="Times New Roman Bold" panose="02020503050405090304" charset="0"/>
              </a:rPr>
              <a:t>MALTA read-out &amp; testing</a:t>
            </a:r>
            <a:endParaRPr lang="en-US" altLang="en-GB" sz="1100" b="1" strike="noStrike" spc="-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/>
              <p:nvPr/>
            </p:nvSpPr>
            <p:spPr>
              <a:xfrm>
                <a:off x="588010" y="3851910"/>
                <a:ext cx="8808720" cy="1209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 Regular" panose="02020503050405090304" charset="0"/>
                    <a:cs typeface="Times New Roman Regular" panose="02020503050405090304" charset="0"/>
                  </a:rPr>
                  <a:t>Caption: </a:t>
                </a:r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Average cluster size, </a:t>
                </a:r>
                <a:r>
                  <a:rPr lang="en-US" sz="1400" dirty="0">
                    <a:solidFill>
                      <a:srgbClr val="FF0000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in the direction parallel to the rotation axis</a:t>
                </a:r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, of irradiated MALTA2 on Czochralski substrate as a function of incidence angle between the beam and the sensor. The substrate voltage is set at -6, -9, -15, -20, -25 and -30 V and the p-well bias at -6 V.  The sample shown is XDPW, with a high doping n-layer,  a thickness of 100 μm, </a:t>
                </a:r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  <a:sym typeface="+mn-ea"/>
                  </a:rPr>
                  <a:t>with back metalization, and irradiated to 1E15 1MeV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  <a:sym typeface="+mn-ea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𝑐𝑚</m:t>
                        </m:r>
                      </m:e>
                      <m:sup>
                        <m:r>
                          <a:rPr lang="en-US" sz="14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.</a:t>
                </a:r>
                <a:r>
                  <a:rPr lang="en-US" sz="1400" dirty="0">
                    <a:latin typeface="Times New Roman Regular" panose="02020503050405090304" charset="0"/>
                    <a:cs typeface="Times New Roman Regular" panose="02020503050405090304" charset="0"/>
                  </a:rPr>
                  <a:t> The operating threshold is 260 electrons equivalent. The measurements were carried out at -15</a:t>
                </a:r>
                <a:r>
                  <a:rPr lang="en-US" sz="1400" dirty="0">
                    <a:latin typeface="SimSun" panose="02010600030101010101" pitchFamily="2" charset="-122"/>
                    <a:ea typeface="SimSun" panose="02010600030101010101" pitchFamily="2" charset="-122"/>
                    <a:cs typeface="Times New Roman Regular" panose="02020503050405090304" charset="0"/>
                  </a:rPr>
                  <a:t>℃</a:t>
                </a:r>
                <a:r>
                  <a:rPr lang="en-US" sz="1400" dirty="0"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</a:rPr>
                  <a:t>, using a 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</a:rPr>
                  <a:t>180 GeV</a:t>
                </a:r>
                <a:r>
                  <a:rPr lang="en-US" sz="1400" dirty="0">
                    <a:latin typeface="Times New Roman Regular" panose="02020503050405090304" charset="0"/>
                    <a:ea typeface="SimSun" panose="02010600030101010101" pitchFamily="2" charset="-122"/>
                    <a:cs typeface="Times New Roman Regular" panose="02020503050405090304" charset="0"/>
                  </a:rPr>
                  <a:t> hadron beam at SPS at CERN 2023. </a:t>
                </a:r>
                <a:endParaRPr lang="en-US" sz="1400" dirty="0">
                  <a:solidFill>
                    <a:srgbClr val="FF0000"/>
                  </a:solidFill>
                  <a:latin typeface="Times New Roman Regular" panose="02020503050405090304" charset="0"/>
                  <a:ea typeface="SimSun" panose="02010600030101010101" pitchFamily="2" charset="-122"/>
                  <a:cs typeface="Times New Roman Regular" panose="02020503050405090304" charset="0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" y="3851910"/>
                <a:ext cx="8808720" cy="12096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Screen Shot 2023-12-15 at 10.45.50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442595"/>
            <a:ext cx="5013325" cy="33483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TABLE_ENDDRAG_ORIGIN_RECT" val="262*107"/>
  <p:tag name="TABLE_ENDDRAG_RECT" val="515*43*262*108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TABLE_ENDDRAG_ORIGIN_RECT" val="396*65"/>
  <p:tag name="TABLE_ENDDRAG_RECT" val="277*172*396*65"/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TABLE_ENDDRAG_ORIGIN_RECT" val="262*107"/>
  <p:tag name="TABLE_ENDDRAG_RECT" val="515*43*262*108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TABLE_ENDDRAG_ORIGIN_RECT" val="505*101"/>
  <p:tag name="TABLE_ENDDRAG_RECT" val="51*313*505*101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TABLE_ENDDRAG_ORIGIN_RECT" val="262*107"/>
  <p:tag name="TABLE_ENDDRAG_RECT" val="515*43*262*108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TABLE_ENDDRAG_ORIGIN_RECT" val="453*170"/>
  <p:tag name="TABLE_ENDDRAG_RECT" val="0*52*453*170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TABLE_ENDDRAG_ORIGIN_RECT" val="396*65"/>
  <p:tag name="TABLE_ENDDRAG_RECT" val="277*172*396*65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TABLE_ENDDRAG_ORIGIN_RECT" val="262*107"/>
  <p:tag name="TABLE_ENDDRAG_RECT" val="515*43*262*108"/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TABLE_ENDDRAG_ORIGIN_RECT" val="396*65"/>
  <p:tag name="TABLE_ENDDRAG_RECT" val="277*172*396*65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1C8E1"/>
      </a:lt2>
      <a:accent1>
        <a:srgbClr val="000000"/>
      </a:accent1>
      <a:accent2>
        <a:srgbClr val="ECECEC"/>
      </a:accent2>
      <a:accent3>
        <a:srgbClr val="AAAAAA"/>
      </a:accent3>
      <a:accent4>
        <a:srgbClr val="C9C9C9"/>
      </a:accent4>
      <a:accent5>
        <a:srgbClr val="AAAAAA"/>
      </a:accent5>
      <a:accent6>
        <a:srgbClr val="D6D6D6"/>
      </a:accent6>
      <a:hlink>
        <a:srgbClr val="91C8E1"/>
      </a:hlink>
      <a:folHlink>
        <a:srgbClr val="91C8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1C8E1"/>
      </a:lt2>
      <a:accent1>
        <a:srgbClr val="000000"/>
      </a:accent1>
      <a:accent2>
        <a:srgbClr val="ECECEC"/>
      </a:accent2>
      <a:accent3>
        <a:srgbClr val="AAAAAA"/>
      </a:accent3>
      <a:accent4>
        <a:srgbClr val="C9C9C9"/>
      </a:accent4>
      <a:accent5>
        <a:srgbClr val="AAAAAA"/>
      </a:accent5>
      <a:accent6>
        <a:srgbClr val="D6D6D6"/>
      </a:accent6>
      <a:hlink>
        <a:srgbClr val="91C8E1"/>
      </a:hlink>
      <a:folHlink>
        <a:srgbClr val="91C8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>
            <a:latin typeface="Times New Roman" panose="02020503050405090304" pitchFamily="18" charset="0"/>
            <a:cs typeface="Times New Roman" panose="0202050305040509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UOB_PJ</Template>
  <TotalTime>0</TotalTime>
  <Words>19654</Words>
  <Application>WPS Presentation</Application>
  <PresentationFormat>Custom</PresentationFormat>
  <Paragraphs>1123</Paragraphs>
  <Slides>68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96" baseType="lpstr">
      <vt:lpstr>Arial</vt:lpstr>
      <vt:lpstr>SimSun</vt:lpstr>
      <vt:lpstr>Wingdings</vt:lpstr>
      <vt:lpstr>Georgia</vt:lpstr>
      <vt:lpstr>MS PGothic</vt:lpstr>
      <vt:lpstr>Thonburi</vt:lpstr>
      <vt:lpstr>Arial</vt:lpstr>
      <vt:lpstr>Times New Roman</vt:lpstr>
      <vt:lpstr>Symbol</vt:lpstr>
      <vt:lpstr>Kingsoft Sign</vt:lpstr>
      <vt:lpstr>Times New Roman Bold</vt:lpstr>
      <vt:lpstr>Calibri</vt:lpstr>
      <vt:lpstr>Times New Roman</vt:lpstr>
      <vt:lpstr>DejaVu Math TeX Gyre</vt:lpstr>
      <vt:lpstr>Arial Bold</vt:lpstr>
      <vt:lpstr>Times New Roman Regular</vt:lpstr>
      <vt:lpstr>Cambria Math</vt:lpstr>
      <vt:lpstr>Kingsoft Math</vt:lpstr>
      <vt:lpstr>微软雅黑</vt:lpstr>
      <vt:lpstr>汉仪旗黑</vt:lpstr>
      <vt:lpstr>宋体</vt:lpstr>
      <vt:lpstr>Arial Unicode MS</vt:lpstr>
      <vt:lpstr>DejaVu Sans</vt:lpstr>
      <vt:lpstr>苹方-简</vt:lpstr>
      <vt:lpstr>Helvetica Neue</vt:lpstr>
      <vt:lpstr>Wingdings</vt:lpstr>
      <vt:lpstr>Office Theme</vt:lpstr>
      <vt:lpstr>Office Theme</vt:lpstr>
      <vt:lpstr>PowerPoint 演示文稿</vt:lpstr>
      <vt:lpstr>Malta: A candidate for outmost Tracker layer on HL-LHC</vt:lpstr>
      <vt:lpstr>Depletion depth study using grazing angle method</vt:lpstr>
      <vt:lpstr>Malta telescope</vt:lpstr>
      <vt:lpstr>Test beam Info</vt:lpstr>
      <vt:lpstr>DUT info</vt:lpstr>
      <vt:lpstr>Efficiency vs. inclined angle</vt:lpstr>
      <vt:lpstr>Clsize vs. inclined angle</vt:lpstr>
      <vt:lpstr>ClsizeY vs. inclined angle</vt:lpstr>
      <vt:lpstr> of W8R20, Vsub 6V, ITHR025(170 electrons)</vt:lpstr>
      <vt:lpstr>Reference planes check: liquid leaking of chiller</vt:lpstr>
      <vt:lpstr>Reference planes check: mis-alignment</vt:lpstr>
      <vt:lpstr>Hit map after alignment using laserliner</vt:lpstr>
      <vt:lpstr>Hit Asymmetry on telescope planes</vt:lpstr>
      <vt:lpstr>Alignment of  telescope planes</vt:lpstr>
      <vt:lpstr>DUT status check: rotational stage</vt:lpstr>
      <vt:lpstr>DUT status check: mis-alignment on height between DUT and reference planes</vt:lpstr>
      <vt:lpstr>DUT status check: samples to be tested</vt:lpstr>
      <vt:lpstr>Test beam plan</vt:lpstr>
      <vt:lpstr>Before data taking: thoughts on rotational stage and DUT</vt:lpstr>
      <vt:lpstr>Before data taking: thoughts on safe T/H region</vt:lpstr>
      <vt:lpstr>Further thoughts on the results obtained</vt:lpstr>
      <vt:lpstr>Malta2 Test beam in May</vt:lpstr>
      <vt:lpstr>Malta2 test beam: Asymmetry again</vt:lpstr>
      <vt:lpstr>Malta2 test beam: abmormal hit map on DUT</vt:lpstr>
      <vt:lpstr>Summary of test beam W12R7</vt:lpstr>
      <vt:lpstr>W11R0 test beam status</vt:lpstr>
      <vt:lpstr>W11R0 test beam</vt:lpstr>
      <vt:lpstr>Depletion depth estimation using grazing angle methods</vt:lpstr>
      <vt:lpstr>Malta2 test beam: Hit issues on plane 3</vt:lpstr>
      <vt:lpstr>Efficiency comparison </vt:lpstr>
      <vt:lpstr>Cluster size comparison </vt:lpstr>
      <vt:lpstr>Comparison of residual distribution</vt:lpstr>
      <vt:lpstr>Defination of ‘MAll’ and ‘MPass’</vt:lpstr>
      <vt:lpstr>Data quality check: Event number</vt:lpstr>
      <vt:lpstr>Depletion depth estimation using grazing angle method</vt:lpstr>
      <vt:lpstr>MaltaTbAnalysis software check</vt:lpstr>
      <vt:lpstr>Hit check on plane 3</vt:lpstr>
      <vt:lpstr>Depletion depth study using grazing angle method (1D)</vt:lpstr>
      <vt:lpstr>Depletion depth estimation using grazing angle methods</vt:lpstr>
      <vt:lpstr>Depletion depth estimation using grazing angle methods (2D)</vt:lpstr>
      <vt:lpstr>1D vs. 2D</vt:lpstr>
      <vt:lpstr>Depletion depth estimation for W11R0</vt:lpstr>
      <vt:lpstr>Summary and outlook</vt:lpstr>
      <vt:lpstr>Validation of the telescope planes: Power &amp; communication</vt:lpstr>
      <vt:lpstr>Validation of the telescope planes: Plane alignment</vt:lpstr>
      <vt:lpstr>Validation of the telescope planes: Software </vt:lpstr>
      <vt:lpstr>Data taking for W12R7 at 0 deg</vt:lpstr>
      <vt:lpstr>Data quality check for W12R7</vt:lpstr>
      <vt:lpstr>Summary &amp; next step</vt:lpstr>
      <vt:lpstr>Test beam status</vt:lpstr>
      <vt:lpstr>FMC connection issues</vt:lpstr>
      <vt:lpstr>Data taking for W12R7 at 0 deg</vt:lpstr>
      <vt:lpstr>Data quality check for W12R7, same configuration</vt:lpstr>
      <vt:lpstr>Efficiency Comparison</vt:lpstr>
      <vt:lpstr>Efficiency Comparison</vt:lpstr>
      <vt:lpstr>Cluster size comparison</vt:lpstr>
      <vt:lpstr>Spatial resolution comparison</vt:lpstr>
      <vt:lpstr>Estimation of the depletion depth using grazing angle method</vt:lpstr>
      <vt:lpstr>Cluster size comparison</vt:lpstr>
      <vt:lpstr>Clsize comparison</vt:lpstr>
      <vt:lpstr>Spatial resolution comparison</vt:lpstr>
      <vt:lpstr>PowerPoint 演示文稿</vt:lpstr>
      <vt:lpstr>Malta telescope</vt:lpstr>
      <vt:lpstr>DUT info</vt:lpstr>
      <vt:lpstr>Geometry configuration</vt:lpstr>
      <vt:lpstr>Malta Ttigger logic unit</vt:lpstr>
      <vt:lpstr>Test beam support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Gonella (Physics and Astronomy)</dc:creator>
  <cp:lastModifiedBy>Long LI</cp:lastModifiedBy>
  <cp:revision>395</cp:revision>
  <dcterms:created xsi:type="dcterms:W3CDTF">2024-07-10T16:57:57Z</dcterms:created>
  <dcterms:modified xsi:type="dcterms:W3CDTF">2024-07-10T16:57:57Z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  <property fmtid="{D5CDD505-2E9C-101B-9397-08002B2CF9AE}" pid="12" name="ICV">
    <vt:lpwstr>36039D61D31B7849AFA6FF63D93C7649</vt:lpwstr>
  </property>
  <property fmtid="{D5CDD505-2E9C-101B-9397-08002B2CF9AE}" pid="13" name="KSOProductBuildVer">
    <vt:lpwstr>1033-6.7.1.8828</vt:lpwstr>
  </property>
</Properties>
</file>